
<file path=[Content_Types].xml><?xml version="1.0" encoding="utf-8"?>
<Types xmlns="http://schemas.openxmlformats.org/package/2006/content-types">
  <Default Extension="jpg" ContentType="image/jpeg"/>
  <Default Extension="emf" ContentType="image/x-emf"/>
  <Default Extension="mp3" ContentType="audio/unknown"/>
  <Default Extension="xml" ContentType="application/xml"/>
  <Default Extension="jpeg" ContentType="image/jpeg"/>
  <Default Extension="vml" ContentType="application/vnd.openxmlformats-officedocument.vmlDrawing"/>
  <Default Extension="wdp" ContentType="image/vnd.ms-photo"/>
  <Default Extension="bin" ContentType="application/vnd.openxmlformats-officedocument.presentationml.printerSettings"/>
  <Default Extension="wmf" ContentType="image/x-wmf"/>
  <Default Extension="png" ContentType="image/pn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embeddings/Microsoft_Equation1.bin" ContentType="application/vnd.openxmlformats-officedocument.oleObject"/>
  <Override PartName="/ppt/embeddings/Microsoft_Equation2.bin" ContentType="application/vnd.openxmlformats-officedocument.oleObject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embeddings/oleObject3.bin" ContentType="application/vnd.openxmlformats-officedocument.oleObject"/>
  <Override PartName="/ppt/embeddings/oleObject4.bin" ContentType="application/vnd.openxmlformats-officedocument.oleObject"/>
  <Override PartName="/ppt/embeddings/Microsoft_Equation3.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60" r:id="rId2"/>
  </p:sldMasterIdLst>
  <p:notesMasterIdLst>
    <p:notesMasterId r:id="rId34"/>
  </p:notesMasterIdLst>
  <p:handoutMasterIdLst>
    <p:handoutMasterId r:id="rId35"/>
  </p:handoutMasterIdLst>
  <p:sldIdLst>
    <p:sldId id="256" r:id="rId3"/>
    <p:sldId id="826" r:id="rId4"/>
    <p:sldId id="790" r:id="rId5"/>
    <p:sldId id="791" r:id="rId6"/>
    <p:sldId id="792" r:id="rId7"/>
    <p:sldId id="793" r:id="rId8"/>
    <p:sldId id="794" r:id="rId9"/>
    <p:sldId id="807" r:id="rId10"/>
    <p:sldId id="795" r:id="rId11"/>
    <p:sldId id="797" r:id="rId12"/>
    <p:sldId id="798" r:id="rId13"/>
    <p:sldId id="799" r:id="rId14"/>
    <p:sldId id="800" r:id="rId15"/>
    <p:sldId id="801" r:id="rId16"/>
    <p:sldId id="802" r:id="rId17"/>
    <p:sldId id="803" r:id="rId18"/>
    <p:sldId id="804" r:id="rId19"/>
    <p:sldId id="806" r:id="rId20"/>
    <p:sldId id="808" r:id="rId21"/>
    <p:sldId id="809" r:id="rId22"/>
    <p:sldId id="810" r:id="rId23"/>
    <p:sldId id="813" r:id="rId24"/>
    <p:sldId id="814" r:id="rId25"/>
    <p:sldId id="818" r:id="rId26"/>
    <p:sldId id="819" r:id="rId27"/>
    <p:sldId id="820" r:id="rId28"/>
    <p:sldId id="821" r:id="rId29"/>
    <p:sldId id="822" r:id="rId30"/>
    <p:sldId id="823" r:id="rId31"/>
    <p:sldId id="824" r:id="rId32"/>
    <p:sldId id="825" r:id="rId33"/>
  </p:sldIdLst>
  <p:sldSz cx="9144000" cy="6858000" type="screen4x3"/>
  <p:notesSz cx="9601200" cy="7315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820">
          <p15:clr>
            <a:srgbClr val="A4A3A4"/>
          </p15:clr>
        </p15:guide>
        <p15:guide id="2" pos="294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304">
          <p15:clr>
            <a:srgbClr val="A4A3A4"/>
          </p15:clr>
        </p15:guide>
        <p15:guide id="2" pos="3024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Mike Holland" initials="MJH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0000"/>
    <a:srgbClr val="65BE42"/>
    <a:srgbClr val="7DC35C"/>
    <a:srgbClr val="81816F"/>
    <a:srgbClr val="0082C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922" autoAdjust="0"/>
    <p:restoredTop sz="92344" autoAdjust="0"/>
  </p:normalViewPr>
  <p:slideViewPr>
    <p:cSldViewPr snapToGrid="0">
      <p:cViewPr varScale="1">
        <p:scale>
          <a:sx n="138" d="100"/>
          <a:sy n="138" d="100"/>
        </p:scale>
        <p:origin x="-1376" y="-104"/>
      </p:cViewPr>
      <p:guideLst>
        <p:guide orient="horz" pos="1820"/>
        <p:guide pos="294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3067"/>
    </p:cViewPr>
  </p:sorterViewPr>
  <p:notesViewPr>
    <p:cSldViewPr snapToGrid="0" showGuides="1">
      <p:cViewPr varScale="1">
        <p:scale>
          <a:sx n="82" d="100"/>
          <a:sy n="82" d="100"/>
        </p:scale>
        <p:origin x="-2064" y="-82"/>
      </p:cViewPr>
      <p:guideLst>
        <p:guide orient="horz" pos="2304"/>
        <p:guide pos="302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slide" Target="slides/slide31.xml"/><Relationship Id="rId34" Type="http://schemas.openxmlformats.org/officeDocument/2006/relationships/notesMaster" Target="notesMasters/notesMaster1.xml"/><Relationship Id="rId35" Type="http://schemas.openxmlformats.org/officeDocument/2006/relationships/handoutMaster" Target="handoutMasters/handoutMaster1.xml"/><Relationship Id="rId36" Type="http://schemas.openxmlformats.org/officeDocument/2006/relationships/printerSettings" Target="printerSettings/printerSettings1.bin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37" Type="http://schemas.openxmlformats.org/officeDocument/2006/relationships/commentAuthors" Target="commentAuthors.xml"/><Relationship Id="rId38" Type="http://schemas.openxmlformats.org/officeDocument/2006/relationships/presProps" Target="presProps.xml"/><Relationship Id="rId39" Type="http://schemas.openxmlformats.org/officeDocument/2006/relationships/viewProps" Target="viewProps.xml"/><Relationship Id="rId40" Type="http://schemas.openxmlformats.org/officeDocument/2006/relationships/theme" Target="theme/theme1.xml"/><Relationship Id="rId41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e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45.wmf"/><Relationship Id="rId4" Type="http://schemas.openxmlformats.org/officeDocument/2006/relationships/image" Target="../media/image46.wmf"/><Relationship Id="rId5" Type="http://schemas.openxmlformats.org/officeDocument/2006/relationships/image" Target="../media/image47.wmf"/><Relationship Id="rId1" Type="http://schemas.openxmlformats.org/officeDocument/2006/relationships/image" Target="../media/image43.emf"/><Relationship Id="rId2" Type="http://schemas.openxmlformats.org/officeDocument/2006/relationships/image" Target="../media/image44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6947941"/>
            <a:ext cx="4161390" cy="366010"/>
          </a:xfrm>
          <a:prstGeom prst="rect">
            <a:avLst/>
          </a:prstGeom>
        </p:spPr>
        <p:txBody>
          <a:bodyPr vert="horz" lIns="94837" tIns="47418" rIns="94837" bIns="47418" rtlCol="0" anchor="b"/>
          <a:lstStyle>
            <a:lvl1pPr algn="l">
              <a:defRPr sz="1200"/>
            </a:lvl1pPr>
          </a:lstStyle>
          <a:p>
            <a:r>
              <a:rPr lang="en-US" dirty="0">
                <a:latin typeface="Helvetica"/>
              </a:rPr>
              <a:t>Shared with </a:t>
            </a:r>
            <a:r>
              <a:rPr lang="en-US" dirty="0" smtClean="0">
                <a:latin typeface="Helvetica"/>
              </a:rPr>
              <a:t>U.S. DHS :: prepared August 2013</a:t>
            </a:r>
            <a:endParaRPr lang="en-US" dirty="0">
              <a:latin typeface="Helvetica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437637" y="6947941"/>
            <a:ext cx="4161390" cy="366010"/>
          </a:xfrm>
          <a:prstGeom prst="rect">
            <a:avLst/>
          </a:prstGeom>
        </p:spPr>
        <p:txBody>
          <a:bodyPr vert="horz" lIns="94837" tIns="47418" rIns="94837" bIns="47418" rtlCol="0" anchor="b"/>
          <a:lstStyle>
            <a:lvl1pPr algn="r">
              <a:defRPr sz="1200"/>
            </a:lvl1pPr>
          </a:lstStyle>
          <a:p>
            <a:fld id="{25AF3AF9-1E26-44AD-889F-C99E8FA0199D}" type="slidenum">
              <a:rPr lang="en-US" smtClean="0">
                <a:latin typeface="Helvetica"/>
              </a:rPr>
              <a:t>‹#›</a:t>
            </a:fld>
            <a:endParaRPr lang="en-US" dirty="0">
              <a:latin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3498559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160520" cy="365760"/>
          </a:xfrm>
          <a:prstGeom prst="rect">
            <a:avLst/>
          </a:prstGeom>
        </p:spPr>
        <p:txBody>
          <a:bodyPr vert="horz" lIns="96639" tIns="48320" rIns="96639" bIns="48320" rtlCol="0"/>
          <a:lstStyle>
            <a:lvl1pPr algn="l">
              <a:defRPr sz="1200">
                <a:latin typeface="Helvetica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438458" y="0"/>
            <a:ext cx="4160520" cy="365760"/>
          </a:xfrm>
          <a:prstGeom prst="rect">
            <a:avLst/>
          </a:prstGeom>
        </p:spPr>
        <p:txBody>
          <a:bodyPr vert="horz" lIns="96639" tIns="48320" rIns="96639" bIns="48320" rtlCol="0"/>
          <a:lstStyle>
            <a:lvl1pPr algn="r">
              <a:defRPr sz="1200">
                <a:latin typeface="Helvetica"/>
              </a:defRPr>
            </a:lvl1pPr>
          </a:lstStyle>
          <a:p>
            <a:fld id="{013D18B6-4E77-4DE9-BBC1-B0B2B832A338}" type="datetimeFigureOut">
              <a:rPr lang="en-US" smtClean="0"/>
              <a:pPr/>
              <a:t>5/16/16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971800" y="547688"/>
            <a:ext cx="3657600" cy="2743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39" tIns="48320" rIns="96639" bIns="483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60120" y="3474720"/>
            <a:ext cx="7680960" cy="3291840"/>
          </a:xfrm>
          <a:prstGeom prst="rect">
            <a:avLst/>
          </a:prstGeom>
        </p:spPr>
        <p:txBody>
          <a:bodyPr vert="horz" lIns="96639" tIns="48320" rIns="96639" bIns="48320" rtlCol="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948171"/>
            <a:ext cx="4160520" cy="365760"/>
          </a:xfrm>
          <a:prstGeom prst="rect">
            <a:avLst/>
          </a:prstGeom>
        </p:spPr>
        <p:txBody>
          <a:bodyPr vert="horz" lIns="96639" tIns="48320" rIns="96639" bIns="48320" rtlCol="0" anchor="b"/>
          <a:lstStyle>
            <a:lvl1pPr algn="l">
              <a:defRPr sz="1200">
                <a:latin typeface="Helvetica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438458" y="6948171"/>
            <a:ext cx="4160520" cy="365760"/>
          </a:xfrm>
          <a:prstGeom prst="rect">
            <a:avLst/>
          </a:prstGeom>
        </p:spPr>
        <p:txBody>
          <a:bodyPr vert="horz" lIns="96639" tIns="48320" rIns="96639" bIns="48320" rtlCol="0" anchor="b"/>
          <a:lstStyle>
            <a:lvl1pPr algn="r">
              <a:defRPr sz="1200">
                <a:latin typeface="Helvetica"/>
              </a:defRPr>
            </a:lvl1pPr>
          </a:lstStyle>
          <a:p>
            <a:fld id="{48C5047F-F5D2-403E-BB92-31612582F2C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18724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Helvetica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Helvetica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Helvetica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Helvetica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Helvetica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971800" y="547688"/>
            <a:ext cx="3657600" cy="27432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C5047F-F5D2-403E-BB92-31612582F2C4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44579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Speaker,</a:t>
            </a:r>
            <a:r>
              <a:rPr lang="en-US" baseline="0" dirty="0" smtClean="0"/>
              <a:t> tube and water: https://</a:t>
            </a:r>
            <a:r>
              <a:rPr lang="en-US" baseline="0" dirty="0" err="1" smtClean="0"/>
              <a:t>www.youtube.com</a:t>
            </a:r>
            <a:r>
              <a:rPr lang="en-US" baseline="0" dirty="0" smtClean="0"/>
              <a:t>/</a:t>
            </a:r>
            <a:r>
              <a:rPr lang="en-US" baseline="0" dirty="0" err="1" smtClean="0"/>
              <a:t>watch?v</a:t>
            </a:r>
            <a:r>
              <a:rPr lang="en-US" baseline="0" dirty="0" smtClean="0"/>
              <a:t>=uENITui5_jU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C5047F-F5D2-403E-BB92-31612582F2C4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46622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jp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jp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jp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jpg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jp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jpg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jp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jp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jpg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jp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14502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8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DF06F-74FB-459D-BB95-8AC74566BF15}" type="datetime1">
              <a:rPr lang="en-US" smtClean="0"/>
              <a:t>5/16/16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4B6D2-504B-412C-9FCA-CAF68130D11B}" type="datetime1">
              <a:rPr lang="en-US" smtClean="0"/>
              <a:t>5/16/16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D429EE-EB8B-441F-BEE7-431BF27318A0}" type="datetime1">
              <a:rPr lang="en-US" smtClean="0"/>
              <a:t>5/16/16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14502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8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/>
                </a:solidFill>
              </a:rPr>
              <a:pPr/>
              <a:t>5/16/16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rgbClr val="9BBB59"/>
                </a:solidFill>
              </a:rPr>
              <a:pPr/>
              <a:t>‹#›</a:t>
            </a:fld>
            <a:endParaRPr lang="en-US" dirty="0">
              <a:solidFill>
                <a:srgbClr val="9BBB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39598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/>
                </a:solidFill>
              </a:rPr>
              <a:pPr/>
              <a:t>5/16/16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rgbClr val="9BBB59"/>
                </a:solidFill>
              </a:rPr>
              <a:pPr/>
              <a:t>‹#›</a:t>
            </a:fld>
            <a:endParaRPr lang="en-US" dirty="0">
              <a:solidFill>
                <a:srgbClr val="9BBB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62924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/>
                </a:solidFill>
              </a:rPr>
              <a:pPr/>
              <a:t>5/16/16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rgbClr val="9BBB59"/>
                </a:solidFill>
              </a:rPr>
              <a:pPr/>
              <a:t>‹#›</a:t>
            </a:fld>
            <a:endParaRPr lang="en-US" dirty="0">
              <a:solidFill>
                <a:srgbClr val="9BBB59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200"/>
            <a:ext cx="1074420" cy="636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2808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/>
                </a:solidFill>
              </a:rPr>
              <a:pPr/>
              <a:t>5/16/16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rgbClr val="9BBB59"/>
                </a:solidFill>
              </a:rPr>
              <a:pPr/>
              <a:t>‹#›</a:t>
            </a:fld>
            <a:endParaRPr lang="en-US" dirty="0">
              <a:solidFill>
                <a:srgbClr val="9BBB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00385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9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9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/>
                </a:solidFill>
              </a:rPr>
              <a:pPr/>
              <a:t>5/16/16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rgbClr val="9BBB59"/>
                </a:solidFill>
              </a:rPr>
              <a:pPr/>
              <a:t>‹#›</a:t>
            </a:fld>
            <a:endParaRPr lang="en-US" dirty="0">
              <a:solidFill>
                <a:srgbClr val="9BBB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54568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/>
                </a:solidFill>
              </a:rPr>
              <a:pPr/>
              <a:t>5/16/16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rgbClr val="9BBB59"/>
                </a:solidFill>
              </a:rPr>
              <a:pPr/>
              <a:t>‹#›</a:t>
            </a:fld>
            <a:endParaRPr lang="en-US" dirty="0">
              <a:solidFill>
                <a:srgbClr val="9BBB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50882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/>
                </a:solidFill>
              </a:rPr>
              <a:pPr/>
              <a:t>5/16/16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rgbClr val="9BBB59"/>
                </a:solidFill>
              </a:rPr>
              <a:pPr/>
              <a:t>‹#›</a:t>
            </a:fld>
            <a:endParaRPr lang="en-US" dirty="0">
              <a:solidFill>
                <a:srgbClr val="9BBB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64527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4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3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4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/>
                </a:solidFill>
              </a:rPr>
              <a:pPr/>
              <a:t>5/16/16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rgbClr val="9BBB59"/>
                </a:solidFill>
              </a:rPr>
              <a:pPr/>
              <a:t>‹#›</a:t>
            </a:fld>
            <a:endParaRPr lang="en-US" dirty="0">
              <a:solidFill>
                <a:srgbClr val="9BBB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43913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74A01-19DB-4FD5-A00E-22DAA3CCC6CE}" type="datetime1">
              <a:rPr lang="en-US" smtClean="0"/>
              <a:t>5/16/16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>
                <a:solidFill>
                  <a:srgbClr val="FF0000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/>
                </a:solidFill>
              </a:rPr>
              <a:pPr/>
              <a:t>5/16/16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rgbClr val="9BBB59"/>
                </a:solidFill>
              </a:rPr>
              <a:pPr/>
              <a:t>‹#›</a:t>
            </a:fld>
            <a:endParaRPr lang="en-US" dirty="0">
              <a:solidFill>
                <a:srgbClr val="9BBB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932623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/>
                </a:solidFill>
              </a:rPr>
              <a:pPr/>
              <a:t>5/16/16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rgbClr val="9BBB59"/>
                </a:solidFill>
              </a:rPr>
              <a:pPr/>
              <a:t>‹#›</a:t>
            </a:fld>
            <a:endParaRPr lang="en-US" dirty="0">
              <a:solidFill>
                <a:srgbClr val="9BBB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27294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/>
                </a:solidFill>
              </a:rPr>
              <a:pPr/>
              <a:t>5/16/16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rgbClr val="9BBB59"/>
                </a:solidFill>
              </a:rPr>
              <a:pPr/>
              <a:t>‹#›</a:t>
            </a:fld>
            <a:endParaRPr lang="en-US" dirty="0">
              <a:solidFill>
                <a:srgbClr val="9BBB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628860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prstClr val="black">
                  <a:lumMod val="75000"/>
                  <a:lumOff val="25000"/>
                </a:prstClr>
              </a:solidFill>
              <a:latin typeface="Helvetica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228600"/>
            <a:ext cx="1143000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3323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prstClr val="black">
                  <a:lumMod val="75000"/>
                  <a:lumOff val="25000"/>
                </a:prstClr>
              </a:solidFill>
              <a:latin typeface="Helvetica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228600"/>
            <a:ext cx="1143000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232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prstClr val="black">
                  <a:lumMod val="75000"/>
                  <a:lumOff val="25000"/>
                </a:prstClr>
              </a:solidFill>
              <a:latin typeface="Helvetica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228600"/>
            <a:ext cx="1143000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6034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prstClr val="black">
                  <a:lumMod val="75000"/>
                  <a:lumOff val="25000"/>
                </a:prstClr>
              </a:solidFill>
              <a:latin typeface="Helvetica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228600"/>
            <a:ext cx="1143000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2168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prstClr val="black">
                  <a:lumMod val="75000"/>
                  <a:lumOff val="25000"/>
                </a:prstClr>
              </a:solidFill>
              <a:latin typeface="Helvetica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228600"/>
            <a:ext cx="1143000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0857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prstClr val="black">
                  <a:lumMod val="75000"/>
                  <a:lumOff val="25000"/>
                </a:prstClr>
              </a:solidFill>
              <a:latin typeface="Helvetica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228600"/>
            <a:ext cx="1143000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7665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prstClr val="black">
                  <a:lumMod val="75000"/>
                  <a:lumOff val="25000"/>
                </a:prstClr>
              </a:solidFill>
              <a:latin typeface="Helvetica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228600"/>
            <a:ext cx="1143000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8405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B8790-E642-4180-9DA9-25E4147D86BF}" type="datetime1">
              <a:rPr lang="en-US" smtClean="0"/>
              <a:t>5/16/16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200"/>
            <a:ext cx="1074420" cy="63669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prstClr val="black">
                  <a:lumMod val="75000"/>
                  <a:lumOff val="25000"/>
                </a:prstClr>
              </a:solidFill>
              <a:latin typeface="Helvetica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228600"/>
            <a:ext cx="1143000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1927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prstClr val="black">
                  <a:lumMod val="75000"/>
                  <a:lumOff val="25000"/>
                </a:prstClr>
              </a:solidFill>
              <a:latin typeface="Helvetica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228600"/>
            <a:ext cx="1143000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3559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2A81AF-A44A-42D8-907F-0B19446C5D4E}" type="datetime1">
              <a:rPr lang="en-US" smtClean="0"/>
              <a:t>5/16/16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9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9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04D85F-C495-4F9E-A83D-CC038829D1F1}" type="datetime1">
              <a:rPr lang="en-US" smtClean="0"/>
              <a:t>5/16/16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0DA6C-3B2B-4C51-911D-3FBD7211D2B3}" type="datetime1">
              <a:rPr lang="en-US" smtClean="0"/>
              <a:t>5/16/16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408B5-A103-4C9E-8B51-12B60D7D70ED}" type="datetime1">
              <a:rPr lang="en-US" smtClean="0"/>
              <a:t>5/16/16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4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3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4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DF8C1-695D-4A05-9624-9A2C3A82C99B}" type="datetime1">
              <a:rPr lang="en-US" smtClean="0"/>
              <a:t>5/16/16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94C90-04BD-4CA7-8117-E2A0E58DB904}" type="datetime1">
              <a:rPr lang="en-US" smtClean="0"/>
              <a:t>5/16/16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20" Type="http://schemas.openxmlformats.org/officeDocument/2006/relationships/slideLayout" Target="../slideLayouts/slideLayout31.xml"/><Relationship Id="rId21" Type="http://schemas.openxmlformats.org/officeDocument/2006/relationships/theme" Target="../theme/theme2.xml"/><Relationship Id="rId22" Type="http://schemas.openxmlformats.org/officeDocument/2006/relationships/image" Target="../media/image1.png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5.xml"/><Relationship Id="rId15" Type="http://schemas.openxmlformats.org/officeDocument/2006/relationships/slideLayout" Target="../slideLayouts/slideLayout26.xml"/><Relationship Id="rId16" Type="http://schemas.openxmlformats.org/officeDocument/2006/relationships/slideLayout" Target="../slideLayouts/slideLayout27.xml"/><Relationship Id="rId17" Type="http://schemas.openxmlformats.org/officeDocument/2006/relationships/slideLayout" Target="../slideLayouts/slideLayout28.xml"/><Relationship Id="rId18" Type="http://schemas.openxmlformats.org/officeDocument/2006/relationships/slideLayout" Target="../slideLayouts/slideLayout29.xml"/><Relationship Id="rId19" Type="http://schemas.openxmlformats.org/officeDocument/2006/relationships/slideLayout" Target="../slideLayouts/slideLayout30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  <a:latin typeface="Helvetica"/>
              </a:defRPr>
            </a:lvl1pPr>
          </a:lstStyle>
          <a:p>
            <a:fld id="{A752AC91-BB9D-4959-B8B7-63849B50530D}" type="datetime1">
              <a:rPr lang="en-US" smtClean="0"/>
              <a:pPr/>
              <a:t>5/16/16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Helvetica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3"/>
                </a:solidFill>
                <a:latin typeface="Helvetica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/>
          <p:cNvPicPr>
            <a:picLocks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86000"/>
            <a:ext cx="9144000" cy="45720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xmlns:p14="http://schemas.microsoft.com/office/powerpoint/2010/main" id="1" dur="indefinite" restart="never" nodeType="tmRoot"/>
      </p:par>
    </p:tnLst>
  </p:timing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Helvetica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Helvetica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Helvetica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Helvetica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Helvetica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Helvetica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  <a:latin typeface="Helvetica"/>
              </a:defRPr>
            </a:lvl1pPr>
          </a:lstStyle>
          <a:p>
            <a:fld id="{1D8BD707-D9CF-40AE-B4C6-C98DA3205C09}" type="datetimeFigureOut">
              <a:rPr lang="en-US" smtClean="0">
                <a:solidFill>
                  <a:prstClr val="black"/>
                </a:solidFill>
              </a:rPr>
              <a:pPr/>
              <a:t>5/16/16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Helvetica"/>
              </a:defRPr>
            </a:lvl1pPr>
          </a:lstStyle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3"/>
                </a:solidFill>
                <a:latin typeface="Helvetica"/>
              </a:defRPr>
            </a:lvl1pPr>
          </a:lstStyle>
          <a:p>
            <a:fld id="{B6F15528-21DE-4FAA-801E-634DDDAF4B2B}" type="slidenum">
              <a:rPr lang="en-US" smtClean="0">
                <a:solidFill>
                  <a:srgbClr val="9BBB59"/>
                </a:solidFill>
              </a:rPr>
              <a:pPr/>
              <a:t>‹#›</a:t>
            </a:fld>
            <a:endParaRPr lang="en-US" dirty="0">
              <a:solidFill>
                <a:srgbClr val="9BBB59"/>
              </a:solidFill>
            </a:endParaRPr>
          </a:p>
        </p:txBody>
      </p:sp>
      <p:pic>
        <p:nvPicPr>
          <p:cNvPr id="8" name="Picture 7"/>
          <p:cNvPicPr>
            <a:picLocks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86000"/>
            <a:ext cx="9144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8296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Helvetica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Helvetica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Helvetica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Helvetica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Helvetica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Helvetica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4" Type="http://schemas.openxmlformats.org/officeDocument/2006/relationships/image" Target="../media/image4.png"/><Relationship Id="rId5" Type="http://schemas.microsoft.com/office/2007/relationships/hdphoto" Target="../media/hdphoto1.wdp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0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4" Type="http://schemas.openxmlformats.org/officeDocument/2006/relationships/oleObject" Target="../embeddings/Microsoft_Equation1.bin"/><Relationship Id="rId5" Type="http://schemas.openxmlformats.org/officeDocument/2006/relationships/image" Target="../media/image41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Equation2.bin"/><Relationship Id="rId4" Type="http://schemas.openxmlformats.org/officeDocument/2006/relationships/image" Target="../media/image41.emf"/><Relationship Id="rId5" Type="http://schemas.openxmlformats.org/officeDocument/2006/relationships/image" Target="../media/image42.png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3.bin"/><Relationship Id="rId12" Type="http://schemas.openxmlformats.org/officeDocument/2006/relationships/image" Target="../media/image45.wmf"/><Relationship Id="rId13" Type="http://schemas.openxmlformats.org/officeDocument/2006/relationships/image" Target="../media/image52.png"/><Relationship Id="rId14" Type="http://schemas.openxmlformats.org/officeDocument/2006/relationships/oleObject" Target="../embeddings/oleObject4.bin"/><Relationship Id="rId15" Type="http://schemas.openxmlformats.org/officeDocument/2006/relationships/image" Target="../media/image46.wmf"/><Relationship Id="rId16" Type="http://schemas.openxmlformats.org/officeDocument/2006/relationships/oleObject" Target="../embeddings/Microsoft_Equation3.bin"/><Relationship Id="rId17" Type="http://schemas.openxmlformats.org/officeDocument/2006/relationships/image" Target="../media/image47.w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13.xml"/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5" Type="http://schemas.openxmlformats.org/officeDocument/2006/relationships/oleObject" Target="../embeddings/oleObject1.bin"/><Relationship Id="rId6" Type="http://schemas.openxmlformats.org/officeDocument/2006/relationships/image" Target="../media/image43.emf"/><Relationship Id="rId7" Type="http://schemas.openxmlformats.org/officeDocument/2006/relationships/image" Target="../media/image50.png"/><Relationship Id="rId8" Type="http://schemas.openxmlformats.org/officeDocument/2006/relationships/oleObject" Target="../embeddings/oleObject2.bin"/><Relationship Id="rId9" Type="http://schemas.openxmlformats.org/officeDocument/2006/relationships/image" Target="../media/image44.wmf"/><Relationship Id="rId10" Type="http://schemas.openxmlformats.org/officeDocument/2006/relationships/image" Target="../media/image51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9.gi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4.gi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5.gi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media" Target="../media/media2.mp3"/><Relationship Id="rId4" Type="http://schemas.openxmlformats.org/officeDocument/2006/relationships/audio" Target="../media/media2.mp3"/><Relationship Id="rId5" Type="http://schemas.openxmlformats.org/officeDocument/2006/relationships/slideLayout" Target="../slideLayouts/slideLayout13.xml"/><Relationship Id="rId6" Type="http://schemas.openxmlformats.org/officeDocument/2006/relationships/image" Target="../media/image20.png"/><Relationship Id="rId7" Type="http://schemas.openxmlformats.org/officeDocument/2006/relationships/image" Target="../media/image21.png"/><Relationship Id="rId8" Type="http://schemas.openxmlformats.org/officeDocument/2006/relationships/image" Target="../media/image22.png"/><Relationship Id="rId1" Type="http://schemas.microsoft.com/office/2007/relationships/media" Target="../media/media1.mp3"/><Relationship Id="rId2" Type="http://schemas.openxmlformats.org/officeDocument/2006/relationships/audio" Target="../media/media1.mp3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" y="2606883"/>
            <a:ext cx="8839200" cy="1670685"/>
          </a:xfrm>
        </p:spPr>
        <p:txBody>
          <a:bodyPr>
            <a:normAutofit fontScale="90000"/>
          </a:bodyPr>
          <a:lstStyle/>
          <a:p>
            <a:r>
              <a:rPr lang="en-US" sz="4000" dirty="0" smtClean="0">
                <a:latin typeface="Helvetica"/>
                <a:cs typeface="Helvetica"/>
              </a:rPr>
              <a:t>SONYC – Sounds of New York City</a:t>
            </a:r>
            <a:br>
              <a:rPr lang="en-US" sz="4000" dirty="0" smtClean="0">
                <a:latin typeface="Helvetica"/>
                <a:cs typeface="Helvetica"/>
              </a:rPr>
            </a:br>
            <a:r>
              <a:rPr lang="en-US" sz="3200" dirty="0">
                <a:solidFill>
                  <a:schemeClr val="bg1">
                    <a:lumMod val="50000"/>
                  </a:schemeClr>
                </a:solidFill>
                <a:cs typeface="Helvetica"/>
              </a:rPr>
              <a:t>Hardware/Sensor Design &amp; Data </a:t>
            </a:r>
            <a:r>
              <a:rPr lang="en-US" sz="3200" dirty="0" smtClean="0">
                <a:solidFill>
                  <a:schemeClr val="bg1">
                    <a:lumMod val="50000"/>
                  </a:schemeClr>
                </a:solidFill>
                <a:cs typeface="Helvetica"/>
              </a:rPr>
              <a:t>Collection</a:t>
            </a:r>
            <a:br>
              <a:rPr lang="en-US" sz="3200" dirty="0" smtClean="0">
                <a:solidFill>
                  <a:schemeClr val="bg1">
                    <a:lumMod val="50000"/>
                  </a:schemeClr>
                </a:solidFill>
                <a:cs typeface="Helvetica"/>
              </a:rPr>
            </a:br>
            <a:r>
              <a:rPr lang="is-IS" sz="3200" dirty="0">
                <a:solidFill>
                  <a:schemeClr val="bg1">
                    <a:lumMod val="50000"/>
                  </a:schemeClr>
                </a:solidFill>
                <a:cs typeface="Helvetica"/>
              </a:rPr>
              <a:t>GX 9004.005</a:t>
            </a:r>
            <a:endParaRPr lang="en-US" sz="2700" dirty="0">
              <a:solidFill>
                <a:schemeClr val="bg1">
                  <a:lumMod val="50000"/>
                </a:schemeClr>
              </a:solidFill>
              <a:latin typeface="Helvetica"/>
              <a:cs typeface="Helvetica"/>
            </a:endParaRPr>
          </a:p>
        </p:txBody>
      </p:sp>
      <p:pic>
        <p:nvPicPr>
          <p:cNvPr id="6" name="Picture 5" descr="Cusp_Logo_FINAL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7062" y="304800"/>
            <a:ext cx="2589876" cy="1899243"/>
          </a:xfrm>
          <a:prstGeom prst="rect">
            <a:avLst/>
          </a:prstGeom>
        </p:spPr>
      </p:pic>
      <p:pic>
        <p:nvPicPr>
          <p:cNvPr id="12" name="Picture 11" descr="http://cusp.nyu.edu/wp-content/uploads/2013/01/NYCUSP_Homepage_FINAL_v3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9167" b="100000" l="0" r="100000">
                        <a14:foregroundMark x1="96596" y1="49167" x2="96596" y2="49167"/>
                        <a14:foregroundMark x1="96596" y1="55278" x2="96596" y2="55278"/>
                        <a14:foregroundMark x1="96489" y1="52778" x2="96489" y2="52778"/>
                        <a14:foregroundMark x1="96489" y1="52222" x2="96489" y2="52222"/>
                        <a14:foregroundMark x1="96489" y1="51667" x2="96489" y2="52500"/>
                        <a14:foregroundMark x1="98936" y1="65556" x2="99043" y2="67222"/>
                        <a14:foregroundMark x1="99043" y1="58333" x2="99043" y2="58333"/>
                        <a14:foregroundMark x1="71596" y1="66389" x2="71596" y2="66389"/>
                        <a14:foregroundMark x1="75638" y1="68333" x2="75638" y2="68333"/>
                        <a14:foregroundMark x1="77553" y1="66667" x2="77553" y2="66667"/>
                        <a14:foregroundMark x1="2660" y1="60556" x2="2660" y2="60556"/>
                        <a14:foregroundMark x1="2128" y1="56667" x2="2128" y2="56667"/>
                        <a14:foregroundMark x1="5213" y1="53056" x2="5213" y2="53056"/>
                        <a14:foregroundMark x1="25426" y1="56389" x2="25426" y2="56389"/>
                        <a14:foregroundMark x1="25638" y1="69722" x2="25638" y2="69722"/>
                        <a14:foregroundMark x1="25851" y1="65278" x2="25851" y2="65278"/>
                        <a14:foregroundMark x1="23404" y1="62778" x2="23404" y2="62778"/>
                        <a14:foregroundMark x1="3404" y1="91111" x2="3404" y2="91111"/>
                        <a14:foregroundMark x1="3404" y1="90278" x2="3404" y2="89444"/>
                        <a14:foregroundMark x1="3404" y1="88611" x2="3404" y2="88611"/>
                        <a14:foregroundMark x1="30638" y1="81389" x2="30638" y2="81389"/>
                        <a14:foregroundMark x1="30957" y1="81667" x2="30957" y2="81667"/>
                        <a14:foregroundMark x1="30851" y1="80000" x2="30851" y2="80000"/>
                        <a14:foregroundMark x1="30745" y1="78889" x2="30745" y2="78889"/>
                        <a14:foregroundMark x1="30745" y1="78056" x2="30745" y2="78056"/>
                        <a14:backgroundMark x1="11277" y1="67500" x2="11277" y2="67500"/>
                        <a14:backgroundMark x1="11489" y1="75556" x2="11489" y2="75556"/>
                        <a14:backgroundMark x1="12766" y1="75000" x2="12766" y2="75000"/>
                        <a14:backgroundMark x1="19681" y1="75278" x2="19681" y2="75278"/>
                        <a14:backgroundMark x1="11383" y1="71389" x2="11383" y2="71389"/>
                        <a14:backgroundMark x1="20426" y1="75833" x2="20426" y2="75833"/>
                        <a14:backgroundMark x1="20426" y1="75556" x2="20426" y2="75556"/>
                        <a14:backgroundMark x1="21170" y1="72500" x2="21170" y2="72500"/>
                        <a14:backgroundMark x1="20426" y1="75556" x2="20426" y2="75556"/>
                        <a14:backgroundMark x1="20426" y1="75556" x2="20426" y2="75556"/>
                        <a14:backgroundMark x1="91383" y1="47778" x2="91383" y2="47778"/>
                        <a14:backgroundMark x1="90638" y1="47222" x2="90638" y2="47222"/>
                        <a14:backgroundMark x1="91809" y1="47222" x2="91809" y2="47222"/>
                        <a14:backgroundMark x1="34787" y1="72500" x2="34787" y2="72500"/>
                        <a14:backgroundMark x1="33936" y1="73611" x2="33936" y2="73611"/>
                        <a14:backgroundMark x1="36915" y1="71111" x2="36915" y2="71111"/>
                        <a14:backgroundMark x1="45000" y1="69722" x2="45000" y2="69722"/>
                        <a14:backgroundMark x1="43936" y1="71111" x2="43936" y2="71111"/>
                        <a14:backgroundMark x1="42979" y1="70556" x2="42979" y2="70556"/>
                        <a14:backgroundMark x1="41596" y1="70556" x2="41596" y2="70556"/>
                        <a14:backgroundMark x1="15745" y1="73611" x2="15745" y2="73611"/>
                        <a14:backgroundMark x1="40000" y1="74167" x2="40000" y2="74167"/>
                        <a14:backgroundMark x1="39894" y1="74167" x2="39894" y2="74167"/>
                        <a14:backgroundMark x1="39149" y1="72778" x2="39149" y2="72778"/>
                        <a14:backgroundMark x1="24681" y1="77500" x2="24681" y2="77500"/>
                        <a14:backgroundMark x1="35851" y1="76667" x2="35851" y2="76667"/>
                        <a14:backgroundMark x1="44468" y1="78333" x2="44468" y2="78333"/>
                        <a14:backgroundMark x1="98830" y1="73056" x2="98830" y2="73056"/>
                        <a14:backgroundMark x1="98617" y1="66944" x2="98617" y2="66944"/>
                        <a14:backgroundMark x1="98723" y1="61111" x2="98723" y2="61111"/>
                        <a14:backgroundMark x1="98617" y1="79167" x2="98617" y2="79167"/>
                        <a14:backgroundMark x1="98511" y1="77778" x2="98511" y2="77778"/>
                        <a14:backgroundMark x1="3617" y1="71944" x2="3617" y2="71944"/>
                        <a14:backgroundMark x1="3830" y1="79167" x2="3830" y2="79167"/>
                        <a14:backgroundMark x1="7553" y1="62222" x2="7553" y2="62222"/>
                        <a14:backgroundMark x1="1915" y1="73889" x2="1915" y2="73889"/>
                        <a14:backgroundMark x1="2979" y1="80278" x2="2979" y2="80278"/>
                        <a14:backgroundMark x1="10532" y1="77778" x2="10532" y2="77778"/>
                        <a14:backgroundMark x1="66489" y1="66944" x2="66489" y2="66944"/>
                        <a14:backgroundMark x1="69681" y1="72500" x2="69681" y2="72500"/>
                        <a14:backgroundMark x1="31489" y1="76667" x2="31489" y2="76667"/>
                        <a14:backgroundMark x1="31489" y1="78333" x2="31489" y2="78333"/>
                        <a14:backgroundMark x1="9468" y1="91944" x2="9468" y2="919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80" t="47119"/>
          <a:stretch/>
        </p:blipFill>
        <p:spPr bwMode="auto">
          <a:xfrm>
            <a:off x="0" y="5090160"/>
            <a:ext cx="9149472" cy="1869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152400" y="4647152"/>
            <a:ext cx="8839200" cy="1067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elvetica"/>
                <a:cs typeface="Helvetica"/>
              </a:rPr>
              <a:t>Charlie </a:t>
            </a:r>
            <a:r>
              <a:rPr lang="en-US" sz="20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Helvetica"/>
                <a:cs typeface="Helvetica"/>
              </a:rPr>
              <a:t>Mydlarz</a:t>
            </a:r>
            <a:endParaRPr lang="en-US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Helvetica"/>
              <a:cs typeface="Helvetica"/>
            </a:endParaRPr>
          </a:p>
          <a:p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latin typeface="Helvetica"/>
              <a:cs typeface="Helvetica"/>
            </a:endParaRPr>
          </a:p>
          <a:p>
            <a:r>
              <a:rPr lang="en-US" sz="20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Helvetica"/>
                <a:cs typeface="Helvetica"/>
              </a:rPr>
              <a:t>cmydlarz@nyu.edu</a:t>
            </a:r>
            <a:endParaRPr lang="en-US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061246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 smtClean="0">
                <a:cs typeface="Helvetica"/>
              </a:rPr>
              <a:t>Measuring soundscape data</a:t>
            </a:r>
            <a:r>
              <a:rPr lang="en-US" sz="4000" dirty="0" smtClean="0">
                <a:latin typeface="Helvetica"/>
                <a:cs typeface="Helvetica"/>
              </a:rPr>
              <a:t/>
            </a:r>
            <a:br>
              <a:rPr lang="en-US" sz="4000" dirty="0" smtClean="0">
                <a:latin typeface="Helvetica"/>
                <a:cs typeface="Helvetica"/>
              </a:rPr>
            </a:br>
            <a:r>
              <a:rPr lang="en-US" sz="2700" dirty="0" smtClean="0">
                <a:solidFill>
                  <a:schemeClr val="bg1">
                    <a:lumMod val="50000"/>
                  </a:schemeClr>
                </a:solidFill>
                <a:cs typeface="Helvetica"/>
              </a:rPr>
              <a:t>Sound level data – weighted SPL</a:t>
            </a:r>
            <a:endParaRPr lang="en-US" sz="2700" dirty="0">
              <a:latin typeface="Helvetica"/>
              <a:cs typeface="Helvetic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5777" y="1590116"/>
            <a:ext cx="5046271" cy="4770348"/>
          </a:xfrm>
        </p:spPr>
        <p:txBody>
          <a:bodyPr anchor="t">
            <a:normAutofit/>
          </a:bodyPr>
          <a:lstStyle/>
          <a:p>
            <a:r>
              <a:rPr lang="en-US" sz="1600" dirty="0" smtClean="0">
                <a:cs typeface="Helvetica"/>
              </a:rPr>
              <a:t>Human ear more sensitive to frequencies between 500Hz – 8kHz</a:t>
            </a:r>
          </a:p>
          <a:p>
            <a:endParaRPr lang="en-US" sz="1600" dirty="0" smtClean="0">
              <a:cs typeface="Helvetica"/>
            </a:endParaRPr>
          </a:p>
          <a:p>
            <a:r>
              <a:rPr lang="en-US" sz="1600" dirty="0" smtClean="0">
                <a:cs typeface="Helvetica"/>
              </a:rPr>
              <a:t>Urban noise policies rely on the use of A weighted sound pressure level</a:t>
            </a:r>
          </a:p>
          <a:p>
            <a:endParaRPr lang="en-US" sz="1600" dirty="0" smtClean="0">
              <a:cs typeface="Helvetica"/>
            </a:endParaRPr>
          </a:p>
          <a:p>
            <a:r>
              <a:rPr lang="en-US" sz="1600" dirty="0" smtClean="0">
                <a:cs typeface="Helvetica"/>
              </a:rPr>
              <a:t>Approximates the response of the human auditory system</a:t>
            </a:r>
          </a:p>
          <a:p>
            <a:endParaRPr lang="en-US" sz="1600" dirty="0" smtClean="0">
              <a:cs typeface="Helvetica"/>
            </a:endParaRPr>
          </a:p>
          <a:p>
            <a:r>
              <a:rPr lang="en-US" sz="1600" dirty="0" smtClean="0">
                <a:cs typeface="Helvetica"/>
              </a:rPr>
              <a:t>Dated standard</a:t>
            </a:r>
          </a:p>
          <a:p>
            <a:endParaRPr lang="en-US" sz="1600" dirty="0" smtClean="0">
              <a:cs typeface="Helvetica"/>
            </a:endParaRPr>
          </a:p>
          <a:p>
            <a:r>
              <a:rPr lang="en-US" sz="1600" dirty="0" smtClean="0">
                <a:cs typeface="Helvetica"/>
              </a:rPr>
              <a:t>Low frequency noise annoyance isn't accounted for – wind turbine noise</a:t>
            </a:r>
          </a:p>
          <a:p>
            <a:pPr marL="0" indent="0">
              <a:buNone/>
            </a:pPr>
            <a:endParaRPr lang="en-US" sz="1600" dirty="0">
              <a:cs typeface="Helvetica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513" t="1533" r="1841" b="1533"/>
          <a:stretch/>
        </p:blipFill>
        <p:spPr>
          <a:xfrm>
            <a:off x="5166732" y="1852341"/>
            <a:ext cx="3902927" cy="3525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1838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 smtClean="0">
                <a:cs typeface="Helvetica"/>
              </a:rPr>
              <a:t>Measuring soundscape data</a:t>
            </a:r>
            <a:r>
              <a:rPr lang="en-US" sz="4000" dirty="0" smtClean="0">
                <a:latin typeface="Helvetica"/>
                <a:cs typeface="Helvetica"/>
              </a:rPr>
              <a:t/>
            </a:r>
            <a:br>
              <a:rPr lang="en-US" sz="4000" dirty="0" smtClean="0">
                <a:latin typeface="Helvetica"/>
                <a:cs typeface="Helvetica"/>
              </a:rPr>
            </a:br>
            <a:r>
              <a:rPr lang="en-US" sz="2700" dirty="0" smtClean="0">
                <a:solidFill>
                  <a:schemeClr val="bg1">
                    <a:lumMod val="50000"/>
                  </a:schemeClr>
                </a:solidFill>
                <a:cs typeface="Helvetica"/>
              </a:rPr>
              <a:t>Sound level data – statistical SPL</a:t>
            </a:r>
            <a:endParaRPr lang="en-US" sz="2700" dirty="0">
              <a:latin typeface="Helvetica"/>
              <a:cs typeface="Helvetic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5778" y="1245555"/>
            <a:ext cx="8699738" cy="4770348"/>
          </a:xfrm>
        </p:spPr>
        <p:txBody>
          <a:bodyPr anchor="t">
            <a:normAutofit/>
          </a:bodyPr>
          <a:lstStyle/>
          <a:p>
            <a:r>
              <a:rPr lang="en-US" sz="2000" dirty="0" smtClean="0">
                <a:cs typeface="Helvetica"/>
              </a:rPr>
              <a:t>Quantifies sound pressure level exceeded for n percent of the measurements duration</a:t>
            </a:r>
          </a:p>
          <a:p>
            <a:r>
              <a:rPr lang="en-US" sz="2000" dirty="0" smtClean="0"/>
              <a:t>They </a:t>
            </a:r>
            <a:r>
              <a:rPr lang="en-US" sz="2000" dirty="0"/>
              <a:t>make up approximate measures of peak (</a:t>
            </a:r>
            <a:r>
              <a:rPr lang="en-US" sz="2000" dirty="0" smtClean="0"/>
              <a:t>L1%)</a:t>
            </a:r>
            <a:r>
              <a:rPr lang="en-US" sz="2000" dirty="0"/>
              <a:t>, intrusive (</a:t>
            </a:r>
            <a:r>
              <a:rPr lang="en-US" sz="2000" dirty="0" smtClean="0"/>
              <a:t>L10%)</a:t>
            </a:r>
            <a:r>
              <a:rPr lang="en-US" sz="2000" dirty="0"/>
              <a:t>, median (</a:t>
            </a:r>
            <a:r>
              <a:rPr lang="en-US" sz="2000" dirty="0" smtClean="0"/>
              <a:t>L50%) </a:t>
            </a:r>
            <a:r>
              <a:rPr lang="en-US" sz="2000" dirty="0"/>
              <a:t>and background (</a:t>
            </a:r>
            <a:r>
              <a:rPr lang="en-US" sz="2000" dirty="0" smtClean="0"/>
              <a:t>L90%) </a:t>
            </a:r>
            <a:r>
              <a:rPr lang="en-US" sz="2000" dirty="0"/>
              <a:t>sound </a:t>
            </a:r>
            <a:r>
              <a:rPr lang="en-US" sz="2000" dirty="0" smtClean="0"/>
              <a:t>levels</a:t>
            </a:r>
            <a:endParaRPr lang="en-US" sz="2000" dirty="0"/>
          </a:p>
          <a:p>
            <a:endParaRPr lang="en-US" sz="2000" dirty="0" smtClean="0">
              <a:cs typeface="Helvetica"/>
            </a:endParaRPr>
          </a:p>
          <a:p>
            <a:pPr marL="0" indent="0">
              <a:buNone/>
            </a:pPr>
            <a:endParaRPr lang="en-US" sz="2000" dirty="0">
              <a:cs typeface="Helvetica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095" y="2707481"/>
            <a:ext cx="5639811" cy="3738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1268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 smtClean="0">
                <a:cs typeface="Helvetica"/>
              </a:rPr>
              <a:t>Measuring soundscape data</a:t>
            </a:r>
            <a:r>
              <a:rPr lang="en-US" sz="4000" dirty="0" smtClean="0">
                <a:latin typeface="Helvetica"/>
                <a:cs typeface="Helvetica"/>
              </a:rPr>
              <a:t/>
            </a:r>
            <a:br>
              <a:rPr lang="en-US" sz="4000" dirty="0" smtClean="0">
                <a:latin typeface="Helvetica"/>
                <a:cs typeface="Helvetica"/>
              </a:rPr>
            </a:br>
            <a:r>
              <a:rPr lang="en-US" sz="2700" dirty="0" smtClean="0">
                <a:solidFill>
                  <a:schemeClr val="bg1">
                    <a:lumMod val="50000"/>
                  </a:schemeClr>
                </a:solidFill>
                <a:cs typeface="Helvetica"/>
              </a:rPr>
              <a:t>Sound level data – </a:t>
            </a:r>
            <a:r>
              <a:rPr lang="en-US" sz="2700" dirty="0" err="1" smtClean="0">
                <a:solidFill>
                  <a:schemeClr val="bg1">
                    <a:lumMod val="50000"/>
                  </a:schemeClr>
                </a:solidFill>
                <a:cs typeface="Helvetica"/>
              </a:rPr>
              <a:t>LAeq</a:t>
            </a:r>
            <a:endParaRPr lang="en-US" sz="2700" dirty="0">
              <a:latin typeface="Helvetica"/>
              <a:cs typeface="Helvetic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5778" y="1590116"/>
            <a:ext cx="8699738" cy="4770348"/>
          </a:xfrm>
        </p:spPr>
        <p:txBody>
          <a:bodyPr anchor="t">
            <a:normAutofit/>
          </a:bodyPr>
          <a:lstStyle/>
          <a:p>
            <a:r>
              <a:rPr lang="en-US" sz="2000" dirty="0"/>
              <a:t>E</a:t>
            </a:r>
            <a:r>
              <a:rPr lang="en-US" sz="2000" dirty="0" smtClean="0"/>
              <a:t>quivalent </a:t>
            </a:r>
            <a:r>
              <a:rPr lang="en-US" sz="2000" dirty="0"/>
              <a:t>continuous A-weighted </a:t>
            </a:r>
            <a:r>
              <a:rPr lang="en-US" sz="2000" dirty="0" smtClean="0"/>
              <a:t>sound pressure level</a:t>
            </a:r>
          </a:p>
          <a:p>
            <a:endParaRPr lang="en-US" sz="2000" dirty="0" smtClean="0"/>
          </a:p>
          <a:p>
            <a:r>
              <a:rPr lang="en-US" sz="2000" dirty="0" smtClean="0"/>
              <a:t>Characterizes </a:t>
            </a:r>
            <a:r>
              <a:rPr lang="en-US" sz="2000" dirty="0"/>
              <a:t>fluctuating instantaneous </a:t>
            </a:r>
            <a:r>
              <a:rPr lang="en-US" sz="2000" dirty="0" smtClean="0"/>
              <a:t>sound pressure </a:t>
            </a:r>
            <a:r>
              <a:rPr lang="en-US" sz="2000" dirty="0"/>
              <a:t>levels during a time </a:t>
            </a:r>
            <a:r>
              <a:rPr lang="en-US" sz="2000" dirty="0" smtClean="0"/>
              <a:t>interval as </a:t>
            </a:r>
            <a:r>
              <a:rPr lang="en-US" sz="2000" dirty="0"/>
              <a:t>an equivalent steady state </a:t>
            </a:r>
            <a:r>
              <a:rPr lang="en-US" sz="2000" dirty="0" smtClean="0"/>
              <a:t>level</a:t>
            </a:r>
          </a:p>
          <a:p>
            <a:endParaRPr lang="en-US" sz="2000" dirty="0" smtClean="0"/>
          </a:p>
          <a:p>
            <a:r>
              <a:rPr lang="en-US" sz="2000" dirty="0"/>
              <a:t>T</a:t>
            </a:r>
            <a:r>
              <a:rPr lang="en-US" sz="2000" dirty="0" smtClean="0"/>
              <a:t>raditionally used </a:t>
            </a:r>
            <a:r>
              <a:rPr lang="en-US" sz="2000" dirty="0"/>
              <a:t>as a primary objective indicator in soundscape research because of its ease of measurement and </a:t>
            </a:r>
            <a:r>
              <a:rPr lang="en-US" sz="2000" dirty="0" smtClean="0"/>
              <a:t>calculation</a:t>
            </a:r>
          </a:p>
          <a:p>
            <a:endParaRPr lang="en-US" sz="2000" dirty="0" smtClean="0"/>
          </a:p>
          <a:p>
            <a:r>
              <a:rPr lang="en-US" sz="2000" dirty="0"/>
              <a:t>C</a:t>
            </a:r>
            <a:r>
              <a:rPr lang="en-US" sz="2000" dirty="0" smtClean="0"/>
              <a:t>orrelates </a:t>
            </a:r>
            <a:r>
              <a:rPr lang="en-US" sz="2000" dirty="0"/>
              <a:t>reasonably well with </a:t>
            </a:r>
            <a:r>
              <a:rPr lang="en-US" sz="2000" dirty="0" smtClean="0"/>
              <a:t>perceived </a:t>
            </a:r>
            <a:r>
              <a:rPr lang="en-US" sz="2000" dirty="0"/>
              <a:t>loudness and specific annoyance </a:t>
            </a:r>
          </a:p>
          <a:p>
            <a:endParaRPr lang="en-US" sz="2000" dirty="0"/>
          </a:p>
          <a:p>
            <a:endParaRPr lang="en-US" sz="2000" dirty="0"/>
          </a:p>
          <a:p>
            <a:pPr marL="0" indent="0">
              <a:buNone/>
            </a:pPr>
            <a:endParaRPr lang="en-US" sz="2000" dirty="0"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3465460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 smtClean="0">
                <a:cs typeface="Helvetica"/>
              </a:rPr>
              <a:t>Measuring soundscape data</a:t>
            </a:r>
            <a:r>
              <a:rPr lang="en-US" sz="4000" dirty="0" smtClean="0">
                <a:latin typeface="Helvetica"/>
                <a:cs typeface="Helvetica"/>
              </a:rPr>
              <a:t/>
            </a:r>
            <a:br>
              <a:rPr lang="en-US" sz="4000" dirty="0" smtClean="0">
                <a:latin typeface="Helvetica"/>
                <a:cs typeface="Helvetica"/>
              </a:rPr>
            </a:br>
            <a:r>
              <a:rPr lang="en-US" sz="2700" dirty="0" smtClean="0">
                <a:solidFill>
                  <a:schemeClr val="bg1">
                    <a:lumMod val="50000"/>
                  </a:schemeClr>
                </a:solidFill>
                <a:cs typeface="Helvetica"/>
              </a:rPr>
              <a:t>Sound level data – Day, evening, night SPL</a:t>
            </a:r>
            <a:endParaRPr lang="en-US" sz="2700" dirty="0">
              <a:latin typeface="Helvetica"/>
              <a:cs typeface="Helvetic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5778" y="1294778"/>
            <a:ext cx="8699738" cy="4770348"/>
          </a:xfrm>
        </p:spPr>
        <p:txBody>
          <a:bodyPr anchor="t">
            <a:normAutofit/>
          </a:bodyPr>
          <a:lstStyle/>
          <a:p>
            <a:r>
              <a:rPr lang="en-US" sz="2000" dirty="0" smtClean="0">
                <a:cs typeface="Helvetica"/>
              </a:rPr>
              <a:t>Average equivalent sound pressure level over a 24 hour period</a:t>
            </a:r>
          </a:p>
          <a:p>
            <a:r>
              <a:rPr lang="en-US" sz="2000" dirty="0" smtClean="0">
                <a:cs typeface="Helvetica"/>
              </a:rPr>
              <a:t>Penalty added to measurement </a:t>
            </a:r>
            <a:r>
              <a:rPr lang="en-US" sz="2000" dirty="0">
                <a:cs typeface="Helvetica"/>
              </a:rPr>
              <a:t>to reflect the increased impact of noise at </a:t>
            </a:r>
            <a:r>
              <a:rPr lang="en-US" sz="2000" dirty="0" smtClean="0">
                <a:cs typeface="Helvetica"/>
              </a:rPr>
              <a:t>different times of the day</a:t>
            </a:r>
          </a:p>
          <a:p>
            <a:r>
              <a:rPr lang="en-US" sz="2000" dirty="0" smtClean="0">
                <a:cs typeface="Helvetica"/>
              </a:rPr>
              <a:t>5dB(A) </a:t>
            </a:r>
            <a:r>
              <a:rPr lang="en-US" sz="2000" dirty="0">
                <a:cs typeface="Helvetica"/>
              </a:rPr>
              <a:t>added during the </a:t>
            </a:r>
            <a:r>
              <a:rPr lang="en-US" sz="2000" dirty="0" smtClean="0">
                <a:cs typeface="Helvetica"/>
              </a:rPr>
              <a:t>evening </a:t>
            </a:r>
            <a:r>
              <a:rPr lang="en-US" sz="2000" dirty="0">
                <a:cs typeface="Helvetica"/>
              </a:rPr>
              <a:t>hours of </a:t>
            </a:r>
            <a:r>
              <a:rPr lang="en-US" sz="2000" dirty="0" smtClean="0">
                <a:cs typeface="Helvetica"/>
              </a:rPr>
              <a:t>18:</a:t>
            </a:r>
            <a:r>
              <a:rPr lang="en-US" sz="2000" dirty="0">
                <a:cs typeface="Helvetica"/>
              </a:rPr>
              <a:t>00 – </a:t>
            </a:r>
            <a:r>
              <a:rPr lang="en-US" sz="2000" dirty="0" smtClean="0">
                <a:cs typeface="Helvetica"/>
              </a:rPr>
              <a:t>22:00</a:t>
            </a:r>
          </a:p>
          <a:p>
            <a:r>
              <a:rPr lang="en-US" sz="2000" dirty="0" smtClean="0">
                <a:cs typeface="Helvetica"/>
              </a:rPr>
              <a:t>10dB(A) added during the nighttime hours of 22:00 – 07:00</a:t>
            </a:r>
          </a:p>
          <a:p>
            <a:pPr marL="0" indent="0">
              <a:buNone/>
            </a:pPr>
            <a:endParaRPr lang="en-US" sz="2000" dirty="0">
              <a:cs typeface="Helvetica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48389"/>
          <a:stretch/>
        </p:blipFill>
        <p:spPr>
          <a:xfrm>
            <a:off x="634999" y="3540653"/>
            <a:ext cx="7874000" cy="2425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5191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 smtClean="0">
                <a:cs typeface="Helvetica"/>
              </a:rPr>
              <a:t>Measuring soundscape data</a:t>
            </a:r>
            <a:r>
              <a:rPr lang="en-US" sz="4000" dirty="0" smtClean="0">
                <a:latin typeface="Helvetica"/>
                <a:cs typeface="Helvetica"/>
              </a:rPr>
              <a:t/>
            </a:r>
            <a:br>
              <a:rPr lang="en-US" sz="4000" dirty="0" smtClean="0">
                <a:latin typeface="Helvetica"/>
                <a:cs typeface="Helvetica"/>
              </a:rPr>
            </a:br>
            <a:r>
              <a:rPr lang="en-US" sz="2700" dirty="0" smtClean="0">
                <a:solidFill>
                  <a:schemeClr val="bg1">
                    <a:lumMod val="50000"/>
                  </a:schemeClr>
                </a:solidFill>
                <a:cs typeface="Helvetica"/>
              </a:rPr>
              <a:t>Soundscape evaluation - annoyance</a:t>
            </a:r>
            <a:endParaRPr lang="en-US" sz="2700" dirty="0">
              <a:latin typeface="Helvetica"/>
              <a:cs typeface="Helvetic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5778" y="1590116"/>
            <a:ext cx="8699738" cy="4770348"/>
          </a:xfrm>
        </p:spPr>
        <p:txBody>
          <a:bodyPr anchor="t">
            <a:normAutofit/>
          </a:bodyPr>
          <a:lstStyle/>
          <a:p>
            <a:r>
              <a:rPr lang="en-US" sz="2000" dirty="0" smtClean="0">
                <a:cs typeface="Helvetica"/>
              </a:rPr>
              <a:t>Means of gauging subjective response</a:t>
            </a:r>
          </a:p>
          <a:p>
            <a:r>
              <a:rPr lang="en-US" sz="2000" dirty="0" smtClean="0">
                <a:cs typeface="Helvetica"/>
              </a:rPr>
              <a:t>Bridging the gap between the physical and social sciences</a:t>
            </a:r>
          </a:p>
          <a:p>
            <a:pPr marL="0" indent="0">
              <a:buNone/>
            </a:pPr>
            <a:endParaRPr lang="en-US" sz="2000" dirty="0">
              <a:cs typeface="Helvetica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2342" y="2687455"/>
            <a:ext cx="4903055" cy="3027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3176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 smtClean="0">
                <a:cs typeface="Helvetica"/>
              </a:rPr>
              <a:t>Measuring soundscape data</a:t>
            </a:r>
            <a:r>
              <a:rPr lang="en-US" sz="4000" dirty="0" smtClean="0">
                <a:latin typeface="Helvetica"/>
                <a:cs typeface="Helvetica"/>
              </a:rPr>
              <a:t/>
            </a:r>
            <a:br>
              <a:rPr lang="en-US" sz="4000" dirty="0" smtClean="0">
                <a:latin typeface="Helvetica"/>
                <a:cs typeface="Helvetica"/>
              </a:rPr>
            </a:br>
            <a:r>
              <a:rPr lang="en-US" sz="2700" dirty="0" smtClean="0">
                <a:solidFill>
                  <a:schemeClr val="bg1">
                    <a:lumMod val="50000"/>
                  </a:schemeClr>
                </a:solidFill>
                <a:cs typeface="Helvetica"/>
              </a:rPr>
              <a:t>Soundscape evaluation – semantic differentials</a:t>
            </a:r>
            <a:endParaRPr lang="en-US" sz="2700" dirty="0">
              <a:latin typeface="Helvetica"/>
              <a:cs typeface="Helvetic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5778" y="1590116"/>
            <a:ext cx="5642135" cy="4770348"/>
          </a:xfrm>
        </p:spPr>
        <p:txBody>
          <a:bodyPr anchor="t">
            <a:normAutofit/>
          </a:bodyPr>
          <a:lstStyle/>
          <a:p>
            <a:r>
              <a:rPr lang="en-US" sz="2000" dirty="0" smtClean="0">
                <a:cs typeface="Helvetica"/>
              </a:rPr>
              <a:t>Another approach to gauge subjective response to soundscapes</a:t>
            </a:r>
          </a:p>
          <a:p>
            <a:endParaRPr lang="en-US" sz="2000" dirty="0" smtClean="0">
              <a:cs typeface="Helvetica"/>
            </a:endParaRPr>
          </a:p>
          <a:p>
            <a:r>
              <a:rPr lang="en-US" sz="2000" dirty="0" smtClean="0">
                <a:cs typeface="Helvetica"/>
              </a:rPr>
              <a:t>Amenable to unsupervised data collection on mobile devices</a:t>
            </a:r>
          </a:p>
          <a:p>
            <a:endParaRPr lang="en-US" sz="2000" dirty="0" smtClean="0">
              <a:cs typeface="Helvetica"/>
            </a:endParaRPr>
          </a:p>
          <a:p>
            <a:r>
              <a:rPr lang="en-US" sz="2000" dirty="0" smtClean="0">
                <a:cs typeface="Helvetica"/>
              </a:rPr>
              <a:t>Used extensively in complex sound perception experiments</a:t>
            </a:r>
          </a:p>
          <a:p>
            <a:endParaRPr lang="en-US" sz="2000" dirty="0" smtClean="0">
              <a:cs typeface="Helvetica"/>
            </a:endParaRPr>
          </a:p>
          <a:p>
            <a:r>
              <a:rPr lang="en-US" sz="2000" dirty="0" smtClean="0">
                <a:cs typeface="Helvetica"/>
              </a:rPr>
              <a:t>Presents the participant with bipolar semantic descriptors </a:t>
            </a:r>
          </a:p>
          <a:p>
            <a:pPr marL="0" indent="0">
              <a:buNone/>
            </a:pPr>
            <a:endParaRPr lang="en-US" sz="2000" dirty="0">
              <a:cs typeface="Helvetica"/>
            </a:endParaRPr>
          </a:p>
        </p:txBody>
      </p:sp>
      <p:pic>
        <p:nvPicPr>
          <p:cNvPr id="4" name="Picture 2" descr="C:\Users\Charlie\Desktop\iphone_shots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41" r="33489"/>
          <a:stretch/>
        </p:blipFill>
        <p:spPr bwMode="auto">
          <a:xfrm>
            <a:off x="5926986" y="1340768"/>
            <a:ext cx="2884729" cy="4392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3786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 smtClean="0">
                <a:cs typeface="Helvetica"/>
              </a:rPr>
              <a:t>Measuring soundscape data</a:t>
            </a:r>
            <a:r>
              <a:rPr lang="en-US" sz="4000" dirty="0" smtClean="0">
                <a:latin typeface="Helvetica"/>
                <a:cs typeface="Helvetica"/>
              </a:rPr>
              <a:t/>
            </a:r>
            <a:br>
              <a:rPr lang="en-US" sz="4000" dirty="0" smtClean="0">
                <a:latin typeface="Helvetica"/>
                <a:cs typeface="Helvetica"/>
              </a:rPr>
            </a:br>
            <a:r>
              <a:rPr lang="en-US" sz="2700" dirty="0" smtClean="0">
                <a:solidFill>
                  <a:schemeClr val="bg1">
                    <a:lumMod val="50000"/>
                  </a:schemeClr>
                </a:solidFill>
                <a:cs typeface="Helvetica"/>
              </a:rPr>
              <a:t>Digital audio data – sampling (ADC)</a:t>
            </a:r>
            <a:endParaRPr lang="en-US" sz="2700" dirty="0">
              <a:latin typeface="Helvetica"/>
              <a:cs typeface="Helvetic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5778" y="1590116"/>
            <a:ext cx="5159706" cy="4770348"/>
          </a:xfrm>
        </p:spPr>
        <p:txBody>
          <a:bodyPr anchor="t">
            <a:normAutofit/>
          </a:bodyPr>
          <a:lstStyle/>
          <a:p>
            <a:r>
              <a:rPr lang="en-US" sz="2000" dirty="0" smtClean="0">
                <a:cs typeface="Helvetica"/>
              </a:rPr>
              <a:t>The reduction of a continuous signal to a discrete signal (sequence of samples)</a:t>
            </a:r>
          </a:p>
          <a:p>
            <a:endParaRPr lang="en-US" sz="2000" dirty="0" smtClean="0">
              <a:cs typeface="Helvetica"/>
            </a:endParaRPr>
          </a:p>
          <a:p>
            <a:r>
              <a:rPr lang="en-US" sz="2000" dirty="0" smtClean="0">
                <a:cs typeface="Helvetica"/>
              </a:rPr>
              <a:t>A sample represents an amplitude in time</a:t>
            </a:r>
          </a:p>
          <a:p>
            <a:endParaRPr lang="en-US" sz="2000" dirty="0" smtClean="0">
              <a:cs typeface="Helvetica"/>
            </a:endParaRPr>
          </a:p>
          <a:p>
            <a:r>
              <a:rPr lang="en-US" sz="2000" dirty="0" smtClean="0">
                <a:cs typeface="Helvetica"/>
              </a:rPr>
              <a:t>The sample rate determines how often a sample is measured in time</a:t>
            </a:r>
          </a:p>
          <a:p>
            <a:endParaRPr lang="en-US" sz="2000" dirty="0" smtClean="0">
              <a:cs typeface="Helvetica"/>
            </a:endParaRPr>
          </a:p>
          <a:p>
            <a:r>
              <a:rPr lang="en-US" sz="2000" dirty="0" smtClean="0">
                <a:cs typeface="Helvetica"/>
              </a:rPr>
              <a:t>CD quality audio is sampled at 44,100 times per second (Hz)</a:t>
            </a:r>
          </a:p>
          <a:p>
            <a:pPr marL="0" indent="0">
              <a:buNone/>
            </a:pPr>
            <a:endParaRPr lang="en-US" sz="2000" dirty="0" smtClean="0">
              <a:cs typeface="Helvetica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7571" y="2296870"/>
            <a:ext cx="3151510" cy="2264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640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 smtClean="0">
                <a:cs typeface="Helvetica"/>
              </a:rPr>
              <a:t>Measuring soundscape data</a:t>
            </a:r>
            <a:r>
              <a:rPr lang="en-US" sz="4000" dirty="0" smtClean="0">
                <a:latin typeface="Helvetica"/>
                <a:cs typeface="Helvetica"/>
              </a:rPr>
              <a:t/>
            </a:r>
            <a:br>
              <a:rPr lang="en-US" sz="4000" dirty="0" smtClean="0">
                <a:latin typeface="Helvetica"/>
                <a:cs typeface="Helvetica"/>
              </a:rPr>
            </a:br>
            <a:r>
              <a:rPr lang="en-US" sz="2700" dirty="0" smtClean="0">
                <a:solidFill>
                  <a:schemeClr val="bg1">
                    <a:lumMod val="50000"/>
                  </a:schemeClr>
                </a:solidFill>
                <a:cs typeface="Helvetica"/>
              </a:rPr>
              <a:t>Digital audio data – bit depth</a:t>
            </a:r>
            <a:endParaRPr lang="en-US" sz="2700" dirty="0">
              <a:latin typeface="Helvetica"/>
              <a:cs typeface="Helvetic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5778" y="1590116"/>
            <a:ext cx="8699738" cy="4770348"/>
          </a:xfrm>
        </p:spPr>
        <p:txBody>
          <a:bodyPr anchor="t">
            <a:normAutofit/>
          </a:bodyPr>
          <a:lstStyle/>
          <a:p>
            <a:r>
              <a:rPr lang="en-US" sz="2000" dirty="0" smtClean="0">
                <a:cs typeface="Helvetica"/>
              </a:rPr>
              <a:t>The number of bits of information used to represent each audio sample</a:t>
            </a:r>
          </a:p>
          <a:p>
            <a:endParaRPr lang="en-US" sz="2000" dirty="0" smtClean="0">
              <a:cs typeface="Helvetica"/>
            </a:endParaRPr>
          </a:p>
          <a:p>
            <a:r>
              <a:rPr lang="en-US" sz="2000" dirty="0" smtClean="0">
                <a:cs typeface="Helvetica"/>
              </a:rPr>
              <a:t>CD quality audio uses 16 bits of information per audio sample (0±32768)</a:t>
            </a:r>
          </a:p>
          <a:p>
            <a:endParaRPr lang="en-US" sz="2000" dirty="0" smtClean="0">
              <a:cs typeface="Helvetica"/>
            </a:endParaRPr>
          </a:p>
          <a:p>
            <a:r>
              <a:rPr lang="en-US" sz="2000" dirty="0" smtClean="0">
                <a:cs typeface="Helvetica"/>
              </a:rPr>
              <a:t>Lower bit depths reduce the signal to noise </a:t>
            </a:r>
            <a:r>
              <a:rPr lang="en-US" sz="2000" dirty="0" smtClean="0">
                <a:cs typeface="Helvetica"/>
              </a:rPr>
              <a:t>ratio</a:t>
            </a:r>
            <a:endParaRPr lang="en-US" sz="2000" dirty="0" smtClean="0">
              <a:cs typeface="Helvetica"/>
            </a:endParaRPr>
          </a:p>
          <a:p>
            <a:pPr marL="0" indent="0">
              <a:buNone/>
            </a:pPr>
            <a:endParaRPr lang="en-US" sz="2000" dirty="0">
              <a:cs typeface="Helvetica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4191" y="3486444"/>
            <a:ext cx="4241800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758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1747" y="305183"/>
            <a:ext cx="4223337" cy="422333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b="27126"/>
          <a:stretch/>
        </p:blipFill>
        <p:spPr>
          <a:xfrm>
            <a:off x="6015595" y="3695900"/>
            <a:ext cx="3128405" cy="227977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 smtClean="0">
                <a:cs typeface="Helvetica"/>
              </a:rPr>
              <a:t>Designing acoustic sensors</a:t>
            </a:r>
            <a:r>
              <a:rPr lang="en-US" sz="4000" dirty="0" smtClean="0">
                <a:latin typeface="Helvetica"/>
                <a:cs typeface="Helvetica"/>
              </a:rPr>
              <a:t/>
            </a:r>
            <a:br>
              <a:rPr lang="en-US" sz="4000" dirty="0" smtClean="0">
                <a:latin typeface="Helvetica"/>
                <a:cs typeface="Helvetica"/>
              </a:rPr>
            </a:br>
            <a:r>
              <a:rPr lang="en-US" sz="2700" dirty="0" smtClean="0">
                <a:solidFill>
                  <a:schemeClr val="bg1">
                    <a:lumMod val="50000"/>
                  </a:schemeClr>
                </a:solidFill>
                <a:cs typeface="Helvetica"/>
              </a:rPr>
              <a:t>Microphone types – condenser</a:t>
            </a:r>
            <a:endParaRPr lang="en-US" sz="2700" dirty="0">
              <a:latin typeface="Helvetica"/>
              <a:cs typeface="Helvetic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5778" y="1590116"/>
            <a:ext cx="4283457" cy="4770348"/>
          </a:xfrm>
        </p:spPr>
        <p:txBody>
          <a:bodyPr anchor="t">
            <a:normAutofit/>
          </a:bodyPr>
          <a:lstStyle/>
          <a:p>
            <a:r>
              <a:rPr lang="en-US" sz="2000" dirty="0" smtClean="0">
                <a:cs typeface="Helvetica"/>
              </a:rPr>
              <a:t>The microphone diaphragm acts as a capacitor</a:t>
            </a:r>
          </a:p>
          <a:p>
            <a:endParaRPr lang="en-US" sz="2000" dirty="0" smtClean="0">
              <a:cs typeface="Helvetica"/>
            </a:endParaRPr>
          </a:p>
          <a:p>
            <a:r>
              <a:rPr lang="en-US" sz="2000" dirty="0" smtClean="0">
                <a:cs typeface="Helvetica"/>
              </a:rPr>
              <a:t>As the diaphragm vibrates a varying voltage is generated</a:t>
            </a:r>
          </a:p>
          <a:p>
            <a:endParaRPr lang="en-US" sz="2000" dirty="0" smtClean="0">
              <a:cs typeface="Helvetica"/>
            </a:endParaRPr>
          </a:p>
          <a:p>
            <a:r>
              <a:rPr lang="en-US" sz="2000" dirty="0" smtClean="0">
                <a:cs typeface="Helvetica"/>
              </a:rPr>
              <a:t>This varying voltage is the audio signal</a:t>
            </a:r>
          </a:p>
          <a:p>
            <a:endParaRPr lang="en-US" sz="2000" dirty="0">
              <a:cs typeface="Helvetica"/>
            </a:endParaRPr>
          </a:p>
          <a:p>
            <a:r>
              <a:rPr lang="en-US" sz="2000" dirty="0" smtClean="0">
                <a:cs typeface="Helvetica"/>
              </a:rPr>
              <a:t>Great for indoor vocal recording</a:t>
            </a:r>
          </a:p>
          <a:p>
            <a:endParaRPr lang="en-US" sz="2000" dirty="0">
              <a:cs typeface="Helvetica"/>
            </a:endParaRPr>
          </a:p>
          <a:p>
            <a:r>
              <a:rPr lang="en-US" sz="2000" dirty="0" smtClean="0">
                <a:cs typeface="Helvetica"/>
              </a:rPr>
              <a:t>Delicate diaphragm means they aren't very rugged</a:t>
            </a:r>
          </a:p>
          <a:p>
            <a:pPr marL="0" indent="0">
              <a:buNone/>
            </a:pPr>
            <a:endParaRPr lang="en-US" sz="2000" dirty="0"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648124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 smtClean="0">
                <a:cs typeface="Helvetica"/>
              </a:rPr>
              <a:t>Designing acoustic sensors</a:t>
            </a:r>
            <a:r>
              <a:rPr lang="en-US" sz="4000" dirty="0" smtClean="0">
                <a:latin typeface="Helvetica"/>
                <a:cs typeface="Helvetica"/>
              </a:rPr>
              <a:t/>
            </a:r>
            <a:br>
              <a:rPr lang="en-US" sz="4000" dirty="0" smtClean="0">
                <a:latin typeface="Helvetica"/>
                <a:cs typeface="Helvetica"/>
              </a:rPr>
            </a:br>
            <a:r>
              <a:rPr lang="en-US" sz="2700" dirty="0" smtClean="0">
                <a:solidFill>
                  <a:schemeClr val="bg1">
                    <a:lumMod val="50000"/>
                  </a:schemeClr>
                </a:solidFill>
                <a:cs typeface="Helvetica"/>
              </a:rPr>
              <a:t>Microphone types – electret</a:t>
            </a:r>
            <a:endParaRPr lang="en-US" sz="2700" dirty="0">
              <a:latin typeface="Helvetica"/>
              <a:cs typeface="Helvetic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5778" y="1590116"/>
            <a:ext cx="8699738" cy="4770348"/>
          </a:xfrm>
        </p:spPr>
        <p:txBody>
          <a:bodyPr anchor="t">
            <a:normAutofit/>
          </a:bodyPr>
          <a:lstStyle/>
          <a:p>
            <a:r>
              <a:rPr lang="en-US" sz="2000" dirty="0" smtClean="0">
                <a:cs typeface="Helvetica"/>
              </a:rPr>
              <a:t>Uses a permanent electrically charged back plate</a:t>
            </a:r>
          </a:p>
          <a:p>
            <a:r>
              <a:rPr lang="en-US" sz="2000" dirty="0" smtClean="0">
                <a:cs typeface="Helvetica"/>
              </a:rPr>
              <a:t>Similar process to condenser microphones</a:t>
            </a:r>
          </a:p>
          <a:p>
            <a:r>
              <a:rPr lang="en-US" sz="2000" dirty="0" smtClean="0">
                <a:cs typeface="Helvetica"/>
              </a:rPr>
              <a:t>Small in size</a:t>
            </a:r>
          </a:p>
          <a:p>
            <a:r>
              <a:rPr lang="en-US" sz="2000" dirty="0" smtClean="0">
                <a:cs typeface="Helvetica"/>
              </a:rPr>
              <a:t>Low cost</a:t>
            </a:r>
          </a:p>
          <a:p>
            <a:r>
              <a:rPr lang="en-US" sz="2000" dirty="0">
                <a:cs typeface="Helvetica"/>
              </a:rPr>
              <a:t>Not very rugged</a:t>
            </a:r>
          </a:p>
          <a:p>
            <a:endParaRPr lang="en-US" sz="2000" dirty="0" smtClean="0">
              <a:cs typeface="Helvetica"/>
            </a:endParaRPr>
          </a:p>
          <a:p>
            <a:endParaRPr lang="en-US" sz="2000" dirty="0" smtClean="0">
              <a:cs typeface="Helvetica"/>
            </a:endParaRPr>
          </a:p>
          <a:p>
            <a:endParaRPr lang="en-US" sz="2000" dirty="0" smtClean="0">
              <a:cs typeface="Helvetica"/>
            </a:endParaRPr>
          </a:p>
          <a:p>
            <a:pPr marL="0" indent="0">
              <a:buNone/>
            </a:pPr>
            <a:endParaRPr lang="en-US" sz="2000" dirty="0">
              <a:cs typeface="Helvetica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0996" y="3726253"/>
            <a:ext cx="5049183" cy="167843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928" y="3642504"/>
            <a:ext cx="3137149" cy="2352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949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 smtClean="0">
                <a:latin typeface="Helvetica"/>
                <a:cs typeface="Helvetica"/>
              </a:rPr>
              <a:t>Soundscape fundamentals</a:t>
            </a:r>
            <a:br>
              <a:rPr lang="en-US" sz="4000" dirty="0" smtClean="0">
                <a:latin typeface="Helvetica"/>
                <a:cs typeface="Helvetica"/>
              </a:rPr>
            </a:br>
            <a:r>
              <a:rPr lang="en-US" sz="2700" dirty="0" smtClean="0">
                <a:solidFill>
                  <a:schemeClr val="bg1">
                    <a:lumMod val="50000"/>
                  </a:schemeClr>
                </a:solidFill>
                <a:cs typeface="Helvetica"/>
              </a:rPr>
              <a:t>Sensors &amp; transducers</a:t>
            </a:r>
            <a:endParaRPr lang="en-US" sz="2700" dirty="0">
              <a:latin typeface="Helvetica"/>
              <a:cs typeface="Helvetic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1296" y="1600201"/>
            <a:ext cx="855848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/>
              <a:t>Sensor</a:t>
            </a:r>
            <a:r>
              <a:rPr lang="en-US" sz="2000" dirty="0"/>
              <a:t> </a:t>
            </a:r>
            <a:r>
              <a:rPr lang="en-US" sz="2000" dirty="0" smtClean="0"/>
              <a:t>- a </a:t>
            </a:r>
            <a:r>
              <a:rPr lang="en-US" sz="2000" dirty="0"/>
              <a:t>device </a:t>
            </a:r>
            <a:r>
              <a:rPr lang="en-US" sz="2000" dirty="0" smtClean="0"/>
              <a:t>that converts some physical phenomenon </a:t>
            </a:r>
            <a:r>
              <a:rPr lang="en-US" sz="2000" dirty="0"/>
              <a:t>into </a:t>
            </a:r>
            <a:r>
              <a:rPr lang="en-US" sz="2000" dirty="0" smtClean="0"/>
              <a:t>an electrical signal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b="1" dirty="0"/>
              <a:t>Transducer</a:t>
            </a:r>
            <a:r>
              <a:rPr lang="en-US" sz="2000" dirty="0"/>
              <a:t> - a </a:t>
            </a:r>
            <a:r>
              <a:rPr lang="en-US" sz="2000" dirty="0" smtClean="0"/>
              <a:t>component </a:t>
            </a:r>
            <a:r>
              <a:rPr lang="en-US" sz="2000" dirty="0"/>
              <a:t>that converts one type </a:t>
            </a:r>
            <a:r>
              <a:rPr lang="en-US" sz="2000" dirty="0" smtClean="0"/>
              <a:t>of energy </a:t>
            </a:r>
            <a:r>
              <a:rPr lang="en-US" sz="2000" dirty="0"/>
              <a:t>into another type of energy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3256" t="6066" r="21131" b="6474"/>
          <a:stretch/>
        </p:blipFill>
        <p:spPr>
          <a:xfrm>
            <a:off x="285283" y="3901767"/>
            <a:ext cx="1012293" cy="159199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6990" t="21483" r="14161" b="21877"/>
          <a:stretch/>
        </p:blipFill>
        <p:spPr>
          <a:xfrm>
            <a:off x="1352793" y="4214644"/>
            <a:ext cx="1297576" cy="106746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10976" t="15430" r="10657" b="15867"/>
          <a:stretch/>
        </p:blipFill>
        <p:spPr>
          <a:xfrm>
            <a:off x="2816014" y="4196239"/>
            <a:ext cx="1259617" cy="11042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8075" y="2994989"/>
            <a:ext cx="4297648" cy="3012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8502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 smtClean="0">
                <a:cs typeface="Helvetica"/>
              </a:rPr>
              <a:t>Designing acoustic sensors</a:t>
            </a:r>
            <a:r>
              <a:rPr lang="en-US" sz="4000" dirty="0" smtClean="0">
                <a:latin typeface="Helvetica"/>
                <a:cs typeface="Helvetica"/>
              </a:rPr>
              <a:t/>
            </a:r>
            <a:br>
              <a:rPr lang="en-US" sz="4000" dirty="0" smtClean="0">
                <a:latin typeface="Helvetica"/>
                <a:cs typeface="Helvetica"/>
              </a:rPr>
            </a:br>
            <a:r>
              <a:rPr lang="en-US" sz="2700" dirty="0" smtClean="0">
                <a:solidFill>
                  <a:schemeClr val="bg1">
                    <a:lumMod val="50000"/>
                  </a:schemeClr>
                </a:solidFill>
                <a:cs typeface="Helvetica"/>
              </a:rPr>
              <a:t>Microphone types – MEMS</a:t>
            </a:r>
            <a:endParaRPr lang="en-US" sz="2700" dirty="0">
              <a:latin typeface="Helvetica"/>
              <a:cs typeface="Helvetic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5778" y="1590116"/>
            <a:ext cx="8699738" cy="4770348"/>
          </a:xfrm>
        </p:spPr>
        <p:txBody>
          <a:bodyPr anchor="t">
            <a:normAutofit/>
          </a:bodyPr>
          <a:lstStyle/>
          <a:p>
            <a:r>
              <a:rPr lang="en-US" sz="2000" dirty="0" smtClean="0">
                <a:cs typeface="Helvetica"/>
              </a:rPr>
              <a:t>Diaphragm is etched directly onto a silicon chip using Micro Electro Mechanical System techniques</a:t>
            </a:r>
          </a:p>
          <a:p>
            <a:r>
              <a:rPr lang="en-US" sz="2000" dirty="0" smtClean="0">
                <a:cs typeface="Helvetica"/>
              </a:rPr>
              <a:t>Variants of the condenser microphone type</a:t>
            </a:r>
          </a:p>
          <a:p>
            <a:r>
              <a:rPr lang="en-US" sz="2000" dirty="0" smtClean="0">
                <a:cs typeface="Helvetica"/>
              </a:rPr>
              <a:t>Extremely small</a:t>
            </a:r>
          </a:p>
          <a:p>
            <a:r>
              <a:rPr lang="en-US" sz="2000" dirty="0" smtClean="0">
                <a:cs typeface="Helvetica"/>
              </a:rPr>
              <a:t>Very rugged</a:t>
            </a:r>
          </a:p>
          <a:p>
            <a:r>
              <a:rPr lang="en-US" sz="2000" dirty="0" smtClean="0">
                <a:cs typeface="Helvetica"/>
              </a:rPr>
              <a:t>Very high part to part consistency</a:t>
            </a:r>
          </a:p>
          <a:p>
            <a:pPr marL="0" indent="0">
              <a:buNone/>
            </a:pPr>
            <a:endParaRPr lang="en-US" sz="2000" dirty="0">
              <a:cs typeface="Helvetica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6669" y="3032139"/>
            <a:ext cx="2793279" cy="279996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01" y="4115391"/>
            <a:ext cx="4843982" cy="2190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949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sz="4000" dirty="0" smtClean="0">
                <a:cs typeface="Helvetica"/>
              </a:rPr>
              <a:t>Designing acoustic sensors</a:t>
            </a:r>
            <a:r>
              <a:rPr lang="en-US" sz="4000" dirty="0" smtClean="0">
                <a:latin typeface="Helvetica"/>
                <a:cs typeface="Helvetica"/>
              </a:rPr>
              <a:t/>
            </a:r>
            <a:br>
              <a:rPr lang="en-US" sz="4000" dirty="0" smtClean="0">
                <a:latin typeface="Helvetica"/>
                <a:cs typeface="Helvetica"/>
              </a:rPr>
            </a:br>
            <a:r>
              <a:rPr lang="en-US" sz="2700" dirty="0" smtClean="0">
                <a:solidFill>
                  <a:schemeClr val="bg1">
                    <a:lumMod val="50000"/>
                  </a:schemeClr>
                </a:solidFill>
                <a:cs typeface="Helvetica"/>
              </a:rPr>
              <a:t>Microphone characteristics – sensitivity, noise floor, SNR</a:t>
            </a:r>
            <a:endParaRPr lang="en-US" sz="2700" dirty="0">
              <a:latin typeface="Helvetica"/>
              <a:cs typeface="Helvetic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5778" y="1590116"/>
            <a:ext cx="5287697" cy="4770348"/>
          </a:xfrm>
        </p:spPr>
        <p:txBody>
          <a:bodyPr anchor="t">
            <a:normAutofit/>
          </a:bodyPr>
          <a:lstStyle/>
          <a:p>
            <a:r>
              <a:rPr lang="en-US" sz="2000" dirty="0" smtClean="0">
                <a:cs typeface="Helvetica"/>
              </a:rPr>
              <a:t>Sensitivity</a:t>
            </a:r>
          </a:p>
          <a:p>
            <a:pPr lvl="1"/>
            <a:r>
              <a:rPr lang="en-US" sz="1600" dirty="0" smtClean="0">
                <a:cs typeface="Helvetica"/>
              </a:rPr>
              <a:t>The output of a microphone in response to a 1kHz sine wave at 94dB</a:t>
            </a:r>
            <a:endParaRPr lang="en-US" sz="2000" dirty="0" smtClean="0">
              <a:cs typeface="Helvetica"/>
            </a:endParaRPr>
          </a:p>
          <a:p>
            <a:pPr lvl="1"/>
            <a:r>
              <a:rPr lang="en-US" sz="1600" dirty="0" smtClean="0">
                <a:cs typeface="Helvetica"/>
              </a:rPr>
              <a:t>Determines its ability to pickup quieter sounds</a:t>
            </a:r>
          </a:p>
          <a:p>
            <a:pPr marL="457200" lvl="1" indent="0">
              <a:buNone/>
            </a:pPr>
            <a:endParaRPr lang="en-US" sz="1600" dirty="0" smtClean="0">
              <a:cs typeface="Helvetica"/>
            </a:endParaRPr>
          </a:p>
          <a:p>
            <a:r>
              <a:rPr lang="en-US" sz="2000" dirty="0" smtClean="0">
                <a:cs typeface="Helvetica"/>
              </a:rPr>
              <a:t>Noise floor</a:t>
            </a:r>
          </a:p>
          <a:p>
            <a:pPr lvl="1"/>
            <a:r>
              <a:rPr lang="en-US" sz="1600" dirty="0" smtClean="0">
                <a:cs typeface="Helvetica"/>
              </a:rPr>
              <a:t>Noise produced by the entire audio system</a:t>
            </a:r>
          </a:p>
          <a:p>
            <a:pPr lvl="1"/>
            <a:endParaRPr lang="en-US" sz="1600" dirty="0" smtClean="0">
              <a:cs typeface="Helvetica"/>
            </a:endParaRPr>
          </a:p>
          <a:p>
            <a:r>
              <a:rPr lang="en-US" sz="2000" dirty="0" smtClean="0">
                <a:cs typeface="Helvetica"/>
              </a:rPr>
              <a:t>Signal to noise ratio (SNR)</a:t>
            </a:r>
          </a:p>
          <a:p>
            <a:pPr lvl="1"/>
            <a:r>
              <a:rPr lang="en-US" sz="1600" dirty="0" smtClean="0">
                <a:cs typeface="Helvetica"/>
              </a:rPr>
              <a:t>The ratio of signal power to noise floor power</a:t>
            </a:r>
          </a:p>
          <a:p>
            <a:pPr lvl="1"/>
            <a:endParaRPr lang="en-US" sz="1600" dirty="0">
              <a:cs typeface="Helvetica"/>
            </a:endParaRPr>
          </a:p>
          <a:p>
            <a:r>
              <a:rPr lang="en-US" sz="2000" dirty="0" smtClean="0">
                <a:cs typeface="Helvetica"/>
              </a:rPr>
              <a:t>Performed under anechoic conditions</a:t>
            </a:r>
            <a:endParaRPr lang="en-US" sz="2000" dirty="0">
              <a:cs typeface="Helvetica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1776" y="1319177"/>
            <a:ext cx="3425649" cy="4567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1944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 smtClean="0">
                <a:cs typeface="Helvetica"/>
              </a:rPr>
              <a:t>Designing acoustic sensors</a:t>
            </a:r>
            <a:r>
              <a:rPr lang="en-US" sz="4000" dirty="0" smtClean="0">
                <a:latin typeface="Helvetica"/>
                <a:cs typeface="Helvetica"/>
              </a:rPr>
              <a:t/>
            </a:r>
            <a:br>
              <a:rPr lang="en-US" sz="4000" dirty="0" smtClean="0">
                <a:latin typeface="Helvetica"/>
                <a:cs typeface="Helvetica"/>
              </a:rPr>
            </a:br>
            <a:r>
              <a:rPr lang="en-US" sz="2700" dirty="0" smtClean="0">
                <a:solidFill>
                  <a:schemeClr val="bg1">
                    <a:lumMod val="50000"/>
                  </a:schemeClr>
                </a:solidFill>
                <a:cs typeface="Helvetica"/>
              </a:rPr>
              <a:t>Microphone characteristics – frequency response</a:t>
            </a:r>
            <a:endParaRPr lang="en-US" sz="2700" dirty="0">
              <a:latin typeface="Helvetica"/>
              <a:cs typeface="Helvetic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5778" y="1590116"/>
            <a:ext cx="8699738" cy="4770348"/>
          </a:xfrm>
        </p:spPr>
        <p:txBody>
          <a:bodyPr anchor="t">
            <a:normAutofit/>
          </a:bodyPr>
          <a:lstStyle/>
          <a:p>
            <a:r>
              <a:rPr lang="en-US" sz="2000" dirty="0" smtClean="0">
                <a:cs typeface="Helvetica"/>
              </a:rPr>
              <a:t>Characterizes a microphone’s sensitivity/output level across the audible frequency range</a:t>
            </a:r>
          </a:p>
          <a:p>
            <a:r>
              <a:rPr lang="en-US" sz="2000" dirty="0" smtClean="0">
                <a:cs typeface="Helvetica"/>
              </a:rPr>
              <a:t>The project requires as close to a “flat” response as possible</a:t>
            </a:r>
          </a:p>
          <a:p>
            <a:pPr marL="0" indent="0">
              <a:buNone/>
            </a:pPr>
            <a:endParaRPr lang="en-US" sz="2000" dirty="0">
              <a:cs typeface="Helvetica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6895" y="2720535"/>
            <a:ext cx="6510210" cy="3310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8336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 smtClean="0">
                <a:cs typeface="Helvetica"/>
              </a:rPr>
              <a:t>Designing acoustic sensors</a:t>
            </a:r>
            <a:r>
              <a:rPr lang="en-US" sz="4000" dirty="0" smtClean="0">
                <a:latin typeface="Helvetica"/>
                <a:cs typeface="Helvetica"/>
              </a:rPr>
              <a:t/>
            </a:r>
            <a:br>
              <a:rPr lang="en-US" sz="4000" dirty="0" smtClean="0">
                <a:latin typeface="Helvetica"/>
                <a:cs typeface="Helvetica"/>
              </a:rPr>
            </a:br>
            <a:r>
              <a:rPr lang="en-US" sz="2700" dirty="0" smtClean="0">
                <a:solidFill>
                  <a:schemeClr val="bg1">
                    <a:lumMod val="50000"/>
                  </a:schemeClr>
                </a:solidFill>
                <a:cs typeface="Helvetica"/>
              </a:rPr>
              <a:t>Calibration – why do we need calibrated data?</a:t>
            </a:r>
            <a:endParaRPr lang="en-US" sz="2700" dirty="0">
              <a:latin typeface="Helvetica"/>
              <a:cs typeface="Helvetic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5778" y="1590116"/>
            <a:ext cx="8699738" cy="4770348"/>
          </a:xfrm>
        </p:spPr>
        <p:txBody>
          <a:bodyPr anchor="t">
            <a:normAutofit/>
          </a:bodyPr>
          <a:lstStyle/>
          <a:p>
            <a:r>
              <a:rPr lang="en-US" sz="2000" dirty="0" smtClean="0">
                <a:cs typeface="Helvetica"/>
              </a:rPr>
              <a:t>Need to be sure of the accuracy of a set of measurements</a:t>
            </a:r>
          </a:p>
          <a:p>
            <a:r>
              <a:rPr lang="en-US" sz="2000" dirty="0" smtClean="0">
                <a:cs typeface="Helvetica"/>
              </a:rPr>
              <a:t>Involves the generation of a known SPL in comparison to a reference device such as a class 1 sound level meter (SLM)</a:t>
            </a:r>
          </a:p>
          <a:p>
            <a:r>
              <a:rPr lang="en-US" sz="2000" dirty="0" smtClean="0">
                <a:cs typeface="Helvetica"/>
              </a:rPr>
              <a:t>Policy enforcement requires calibrated data with a  given tolerance</a:t>
            </a:r>
          </a:p>
          <a:p>
            <a:pPr marL="0" indent="0">
              <a:buNone/>
            </a:pPr>
            <a:endParaRPr lang="en-US" sz="2000" dirty="0">
              <a:cs typeface="Helvetica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7118" y="3093834"/>
            <a:ext cx="3358258" cy="3137257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227955" y="3473778"/>
            <a:ext cx="5807438" cy="303908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Helvetica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Helvetica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Helvetica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Helvetica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Helvetica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cs typeface="Helvetica"/>
              </a:rPr>
              <a:t>American National Standards Institute (ANSI) specify 3 classes of SLM:</a:t>
            </a:r>
          </a:p>
          <a:p>
            <a:pPr marL="0" indent="0">
              <a:buNone/>
            </a:pPr>
            <a:endParaRPr lang="en-US" sz="2000" dirty="0" smtClean="0">
              <a:cs typeface="Helvetica"/>
            </a:endParaRPr>
          </a:p>
          <a:p>
            <a:pPr lvl="1"/>
            <a:r>
              <a:rPr lang="en-US" sz="1600" dirty="0" smtClean="0">
                <a:cs typeface="Helvetica"/>
              </a:rPr>
              <a:t>0 = laboratory grade (±&lt;1dB)</a:t>
            </a:r>
          </a:p>
          <a:p>
            <a:pPr lvl="1"/>
            <a:r>
              <a:rPr lang="en-US" sz="1600" dirty="0" smtClean="0">
                <a:cs typeface="Helvetica"/>
              </a:rPr>
              <a:t>1 = precision field measurement grade </a:t>
            </a:r>
            <a:r>
              <a:rPr lang="en-US" sz="1600" dirty="0">
                <a:cs typeface="Helvetica"/>
              </a:rPr>
              <a:t>(</a:t>
            </a:r>
            <a:r>
              <a:rPr lang="en-US" sz="1600" dirty="0" smtClean="0">
                <a:cs typeface="Helvetica"/>
              </a:rPr>
              <a:t>±1dB)</a:t>
            </a:r>
          </a:p>
          <a:p>
            <a:pPr lvl="1"/>
            <a:r>
              <a:rPr lang="en-US" sz="1600" b="1" dirty="0" smtClean="0">
                <a:cs typeface="Helvetica"/>
              </a:rPr>
              <a:t>2 = general purpose measurement grade</a:t>
            </a:r>
            <a:r>
              <a:rPr lang="en-US" sz="1600" b="1" dirty="0">
                <a:cs typeface="Helvetica"/>
              </a:rPr>
              <a:t>(</a:t>
            </a:r>
            <a:r>
              <a:rPr lang="en-US" sz="1600" b="1" dirty="0" smtClean="0">
                <a:cs typeface="Helvetica"/>
              </a:rPr>
              <a:t>±2dB)</a:t>
            </a:r>
          </a:p>
          <a:p>
            <a:pPr marL="0" indent="0">
              <a:buFont typeface="Arial" pitchFamily="34" charset="0"/>
              <a:buNone/>
            </a:pPr>
            <a:endParaRPr lang="en-US" sz="2000" dirty="0"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161629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sz="4000" dirty="0" smtClean="0">
                <a:cs typeface="Helvetica"/>
              </a:rPr>
              <a:t>Designing acoustic sensors</a:t>
            </a:r>
            <a:r>
              <a:rPr lang="en-US" sz="4000" dirty="0" smtClean="0">
                <a:latin typeface="Helvetica"/>
                <a:cs typeface="Helvetica"/>
              </a:rPr>
              <a:t/>
            </a:r>
            <a:br>
              <a:rPr lang="en-US" sz="4000" dirty="0" smtClean="0">
                <a:latin typeface="Helvetica"/>
                <a:cs typeface="Helvetica"/>
              </a:rPr>
            </a:br>
            <a:r>
              <a:rPr lang="en-US" sz="2700" dirty="0" smtClean="0">
                <a:solidFill>
                  <a:schemeClr val="bg1">
                    <a:lumMod val="50000"/>
                  </a:schemeClr>
                </a:solidFill>
                <a:cs typeface="Helvetica"/>
              </a:rPr>
              <a:t>Calibration – frequency/level response compensation</a:t>
            </a:r>
            <a:endParaRPr lang="en-US" sz="2700" dirty="0">
              <a:latin typeface="Helvetica"/>
              <a:cs typeface="Helvetic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5778" y="1590116"/>
            <a:ext cx="8699738" cy="4770348"/>
          </a:xfrm>
        </p:spPr>
        <p:txBody>
          <a:bodyPr anchor="t">
            <a:normAutofit/>
          </a:bodyPr>
          <a:lstStyle/>
          <a:p>
            <a:r>
              <a:rPr lang="en-US" sz="2000" dirty="0" smtClean="0">
                <a:cs typeface="Helvetica"/>
              </a:rPr>
              <a:t>You need to compare to a calibrated reference device</a:t>
            </a:r>
          </a:p>
          <a:p>
            <a:endParaRPr lang="en-US" sz="2000" dirty="0" smtClean="0">
              <a:cs typeface="Helvetica"/>
            </a:endParaRPr>
          </a:p>
          <a:p>
            <a:pPr marL="0" indent="0">
              <a:buNone/>
            </a:pPr>
            <a:endParaRPr lang="en-US" sz="2000" dirty="0">
              <a:cs typeface="Helvetica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51" y="1970039"/>
            <a:ext cx="8423498" cy="4211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074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 smtClean="0">
                <a:cs typeface="Helvetica"/>
              </a:rPr>
              <a:t>Frequency domain analysis</a:t>
            </a:r>
            <a:r>
              <a:rPr lang="en-US" sz="4000" dirty="0" smtClean="0">
                <a:latin typeface="Helvetica"/>
                <a:cs typeface="Helvetica"/>
              </a:rPr>
              <a:t/>
            </a:r>
            <a:br>
              <a:rPr lang="en-US" sz="4000" dirty="0" smtClean="0">
                <a:latin typeface="Helvetica"/>
                <a:cs typeface="Helvetica"/>
              </a:rPr>
            </a:br>
            <a:r>
              <a:rPr lang="en-US" sz="2700" dirty="0" smtClean="0">
                <a:solidFill>
                  <a:schemeClr val="bg1">
                    <a:lumMod val="50000"/>
                  </a:schemeClr>
                </a:solidFill>
                <a:cs typeface="Helvetica"/>
              </a:rPr>
              <a:t>Fourier's Theorem</a:t>
            </a:r>
            <a:endParaRPr lang="en-US" sz="2700" dirty="0">
              <a:latin typeface="Helvetica"/>
              <a:cs typeface="Helvetic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5778" y="1590116"/>
            <a:ext cx="8664701" cy="4770348"/>
          </a:xfrm>
        </p:spPr>
        <p:txBody>
          <a:bodyPr anchor="t">
            <a:normAutofit/>
          </a:bodyPr>
          <a:lstStyle/>
          <a:p>
            <a:r>
              <a:rPr lang="en-US" sz="2000" dirty="0" smtClean="0">
                <a:cs typeface="Helvetica"/>
              </a:rPr>
              <a:t>In 1807, Jean </a:t>
            </a:r>
            <a:r>
              <a:rPr lang="en-US" sz="2000" dirty="0">
                <a:cs typeface="Helvetica"/>
              </a:rPr>
              <a:t>Baptiste Joseph </a:t>
            </a:r>
            <a:r>
              <a:rPr lang="en-US" sz="2000" dirty="0" smtClean="0">
                <a:cs typeface="Helvetica"/>
              </a:rPr>
              <a:t>Fourier, a French mathematician and physicist stated that:</a:t>
            </a:r>
          </a:p>
          <a:p>
            <a:pPr marL="0" indent="0">
              <a:buNone/>
            </a:pPr>
            <a:r>
              <a:rPr lang="en-US" sz="2000" dirty="0">
                <a:cs typeface="Helvetica"/>
              </a:rPr>
              <a:t>	</a:t>
            </a:r>
            <a:endParaRPr lang="en-US" sz="2000" dirty="0" smtClean="0">
              <a:cs typeface="Helvetica"/>
            </a:endParaRPr>
          </a:p>
          <a:p>
            <a:pPr marL="0" indent="0">
              <a:buNone/>
            </a:pPr>
            <a:r>
              <a:rPr lang="en-US" sz="2000" dirty="0">
                <a:cs typeface="Helvetica"/>
              </a:rPr>
              <a:t>	</a:t>
            </a:r>
            <a:r>
              <a:rPr lang="en-US" sz="2000" b="1" i="1" dirty="0">
                <a:cs typeface="Helvetica"/>
              </a:rPr>
              <a:t>Any</a:t>
            </a:r>
            <a:r>
              <a:rPr lang="en-US" sz="2000" i="1" dirty="0">
                <a:cs typeface="Helvetica"/>
              </a:rPr>
              <a:t> periodic function can be rewritten as a weighted sum of </a:t>
            </a:r>
            <a:r>
              <a:rPr lang="en-US" sz="2000" b="1" i="1" dirty="0" err="1" smtClean="0">
                <a:cs typeface="Helvetica"/>
              </a:rPr>
              <a:t>sines</a:t>
            </a:r>
            <a:r>
              <a:rPr lang="en-US" sz="2000" i="1" dirty="0" smtClean="0">
                <a:cs typeface="Helvetica"/>
              </a:rPr>
              <a:t> 	and </a:t>
            </a:r>
            <a:r>
              <a:rPr lang="en-US" sz="2000" b="1" i="1" dirty="0">
                <a:cs typeface="Helvetica"/>
              </a:rPr>
              <a:t>c</a:t>
            </a:r>
            <a:r>
              <a:rPr lang="en-US" sz="2000" b="1" i="1" dirty="0" smtClean="0">
                <a:cs typeface="Helvetica"/>
              </a:rPr>
              <a:t>osines</a:t>
            </a:r>
            <a:r>
              <a:rPr lang="en-US" sz="2000" i="1" dirty="0" smtClean="0">
                <a:cs typeface="Helvetica"/>
              </a:rPr>
              <a:t> </a:t>
            </a:r>
            <a:r>
              <a:rPr lang="en-US" sz="2000" i="1" dirty="0">
                <a:cs typeface="Helvetica"/>
              </a:rPr>
              <a:t>of different </a:t>
            </a:r>
            <a:r>
              <a:rPr lang="en-US" sz="2000" i="1" dirty="0" smtClean="0">
                <a:cs typeface="Helvetica"/>
              </a:rPr>
              <a:t>frequencies</a:t>
            </a:r>
          </a:p>
          <a:p>
            <a:pPr marL="0" indent="0">
              <a:buNone/>
            </a:pPr>
            <a:endParaRPr lang="en-US" sz="2000" dirty="0">
              <a:cs typeface="Helvetica"/>
            </a:endParaRPr>
          </a:p>
        </p:txBody>
      </p:sp>
      <p:pic>
        <p:nvPicPr>
          <p:cNvPr id="5" name="Picture 4" descr="J.B.J. Fourier (public domain image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7097" y="3141444"/>
            <a:ext cx="2485349" cy="3037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240342" y="3809863"/>
            <a:ext cx="6484130" cy="230921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Helvetica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Helvetica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Helvetica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Helvetica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Helvetica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en-US" sz="2000" dirty="0" smtClean="0">
              <a:cs typeface="Helvetica"/>
            </a:endParaRPr>
          </a:p>
          <a:p>
            <a:r>
              <a:rPr lang="en-US" sz="2000" dirty="0" smtClean="0">
                <a:cs typeface="Helvetica"/>
              </a:rPr>
              <a:t>This was called Fourier Series and is one of the most important tools in science</a:t>
            </a:r>
            <a:endParaRPr lang="en-US" sz="2000" dirty="0"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908644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 smtClean="0">
                <a:cs typeface="Helvetica"/>
              </a:rPr>
              <a:t>Frequency domain analysis</a:t>
            </a:r>
            <a:r>
              <a:rPr lang="en-US" sz="4000" dirty="0" smtClean="0">
                <a:latin typeface="Helvetica"/>
                <a:cs typeface="Helvetica"/>
              </a:rPr>
              <a:t/>
            </a:r>
            <a:br>
              <a:rPr lang="en-US" sz="4000" dirty="0" smtClean="0">
                <a:latin typeface="Helvetica"/>
                <a:cs typeface="Helvetica"/>
              </a:rPr>
            </a:br>
            <a:r>
              <a:rPr lang="en-US" sz="2700" dirty="0" smtClean="0">
                <a:solidFill>
                  <a:schemeClr val="bg1">
                    <a:lumMod val="50000"/>
                  </a:schemeClr>
                </a:solidFill>
                <a:cs typeface="Helvetica"/>
              </a:rPr>
              <a:t>The summation of sinusoids</a:t>
            </a:r>
            <a:endParaRPr lang="en-US" sz="2700" dirty="0">
              <a:latin typeface="Helvetica"/>
              <a:cs typeface="Helvetic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5778" y="1590116"/>
            <a:ext cx="8664701" cy="4770348"/>
          </a:xfrm>
        </p:spPr>
        <p:txBody>
          <a:bodyPr anchor="t">
            <a:normAutofit/>
          </a:bodyPr>
          <a:lstStyle/>
          <a:p>
            <a:r>
              <a:rPr lang="en-US" sz="2000" dirty="0" smtClean="0">
                <a:cs typeface="Helvetica"/>
              </a:rPr>
              <a:t>According to Fourier we can recreate any complex waveform using a weighted combination of the most fundamental audio components:</a:t>
            </a:r>
          </a:p>
          <a:p>
            <a:pPr marL="0" indent="0" algn="ctr">
              <a:buNone/>
            </a:pPr>
            <a:endParaRPr lang="en-US" sz="2000" dirty="0" smtClean="0">
              <a:cs typeface="Helvetica"/>
            </a:endParaRPr>
          </a:p>
          <a:p>
            <a:pPr marL="0" indent="0">
              <a:buNone/>
            </a:pPr>
            <a:endParaRPr lang="en-US" sz="2000" dirty="0">
              <a:cs typeface="Helvetica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6111" t="5897" r="7286" b="5627"/>
          <a:stretch/>
        </p:blipFill>
        <p:spPr>
          <a:xfrm>
            <a:off x="2236238" y="2981049"/>
            <a:ext cx="4671524" cy="3181676"/>
          </a:xfrm>
          <a:prstGeom prst="rect">
            <a:avLst/>
          </a:prstGeom>
        </p:spPr>
      </p:pic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8080834"/>
              </p:ext>
            </p:extLst>
          </p:nvPr>
        </p:nvGraphicFramePr>
        <p:xfrm>
          <a:off x="3405222" y="2402006"/>
          <a:ext cx="2333557" cy="4726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5" name="Equation" r:id="rId4" imgW="1003300" imgH="203200" progId="Equation.3">
                  <p:embed/>
                </p:oleObj>
              </mc:Choice>
              <mc:Fallback>
                <p:oleObj name="Equation" r:id="rId4" imgW="10033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405222" y="2402006"/>
                        <a:ext cx="2333557" cy="4726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34434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 smtClean="0">
                <a:cs typeface="Helvetica"/>
              </a:rPr>
              <a:t>Frequency domain analysis</a:t>
            </a:r>
            <a:r>
              <a:rPr lang="en-US" sz="4000" dirty="0" smtClean="0">
                <a:latin typeface="Helvetica"/>
                <a:cs typeface="Helvetica"/>
              </a:rPr>
              <a:t/>
            </a:r>
            <a:br>
              <a:rPr lang="en-US" sz="4000" dirty="0" smtClean="0">
                <a:latin typeface="Helvetica"/>
                <a:cs typeface="Helvetica"/>
              </a:rPr>
            </a:br>
            <a:r>
              <a:rPr lang="en-US" sz="2700" dirty="0" smtClean="0">
                <a:solidFill>
                  <a:schemeClr val="bg1">
                    <a:lumMod val="50000"/>
                  </a:schemeClr>
                </a:solidFill>
                <a:cs typeface="Helvetica"/>
              </a:rPr>
              <a:t>The summation of sinusoids</a:t>
            </a:r>
            <a:endParaRPr lang="en-US" sz="2700" dirty="0">
              <a:latin typeface="Helvetica"/>
              <a:cs typeface="Helvetic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5778" y="1590116"/>
            <a:ext cx="8664701" cy="4770348"/>
          </a:xfrm>
        </p:spPr>
        <p:txBody>
          <a:bodyPr anchor="t">
            <a:normAutofit/>
          </a:bodyPr>
          <a:lstStyle/>
          <a:p>
            <a:r>
              <a:rPr lang="en-US" sz="2000" dirty="0" smtClean="0">
                <a:cs typeface="Helvetica"/>
              </a:rPr>
              <a:t>According to Fourier we can recreate any complex waveform using a weighted combination of the most fundamental audio components:</a:t>
            </a:r>
          </a:p>
          <a:p>
            <a:pPr marL="0" indent="0" algn="ctr">
              <a:buNone/>
            </a:pPr>
            <a:endParaRPr lang="en-US" sz="2000" dirty="0" smtClean="0">
              <a:cs typeface="Helvetica"/>
            </a:endParaRPr>
          </a:p>
          <a:p>
            <a:pPr marL="0" indent="0">
              <a:buNone/>
            </a:pPr>
            <a:endParaRPr lang="en-US" sz="2000" dirty="0">
              <a:cs typeface="Helvetica"/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5392758"/>
              </p:ext>
            </p:extLst>
          </p:nvPr>
        </p:nvGraphicFramePr>
        <p:xfrm>
          <a:off x="3405222" y="2402006"/>
          <a:ext cx="2333557" cy="4726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9" name="Equation" r:id="rId3" imgW="1003300" imgH="203200" progId="Equation.3">
                  <p:embed/>
                </p:oleObj>
              </mc:Choice>
              <mc:Fallback>
                <p:oleObj name="Equation" r:id="rId3" imgW="10033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405222" y="2402006"/>
                        <a:ext cx="2333557" cy="4726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0" y="5325933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65BE42"/>
                </a:solidFill>
                <a:latin typeface="Courier New"/>
                <a:cs typeface="Courier New"/>
              </a:rPr>
              <a:t>for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i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660066"/>
                </a:solidFill>
                <a:latin typeface="Courier New"/>
                <a:cs typeface="Courier New"/>
              </a:rPr>
              <a:t>in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65BE42"/>
                </a:solidFill>
                <a:latin typeface="Courier New"/>
                <a:cs typeface="Courier New"/>
              </a:rPr>
              <a:t>range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sample_len</a:t>
            </a:r>
            <a:r>
              <a:rPr lang="en-US" dirty="0">
                <a:latin typeface="Courier New"/>
                <a:cs typeface="Courier New"/>
              </a:rPr>
              <a:t>):</a:t>
            </a:r>
          </a:p>
          <a:p>
            <a:r>
              <a:rPr lang="en-US" dirty="0">
                <a:latin typeface="Courier New"/>
                <a:cs typeface="Courier New"/>
              </a:rPr>
              <a:t>    </a:t>
            </a:r>
            <a:r>
              <a:rPr lang="en-US" dirty="0" err="1">
                <a:latin typeface="Courier New"/>
                <a:cs typeface="Courier New"/>
              </a:rPr>
              <a:t>sine_samples</a:t>
            </a:r>
            <a:r>
              <a:rPr lang="en-US" dirty="0">
                <a:latin typeface="Courier New"/>
                <a:cs typeface="Courier New"/>
              </a:rPr>
              <a:t>[</a:t>
            </a:r>
            <a:r>
              <a:rPr lang="en-US" dirty="0" err="1">
                <a:latin typeface="Courier New"/>
                <a:cs typeface="Courier New"/>
              </a:rPr>
              <a:t>i</a:t>
            </a:r>
            <a:r>
              <a:rPr lang="en-US" dirty="0">
                <a:latin typeface="Courier New"/>
                <a:cs typeface="Courier New"/>
              </a:rPr>
              <a:t>] = A </a:t>
            </a:r>
            <a:r>
              <a:rPr lang="en-US" dirty="0">
                <a:solidFill>
                  <a:srgbClr val="660066"/>
                </a:solidFill>
                <a:latin typeface="Courier New"/>
                <a:cs typeface="Courier New"/>
              </a:rPr>
              <a:t>*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np.sin</a:t>
            </a:r>
            <a:r>
              <a:rPr lang="en-US" dirty="0">
                <a:latin typeface="Courier New"/>
                <a:cs typeface="Courier New"/>
              </a:rPr>
              <a:t>(2 </a:t>
            </a:r>
            <a:r>
              <a:rPr lang="en-US" dirty="0">
                <a:solidFill>
                  <a:srgbClr val="660066"/>
                </a:solidFill>
                <a:latin typeface="Courier New"/>
                <a:cs typeface="Courier New"/>
              </a:rPr>
              <a:t>*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np.pi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660066"/>
                </a:solidFill>
                <a:latin typeface="Courier New"/>
                <a:cs typeface="Courier New"/>
              </a:rPr>
              <a:t>*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freq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660066"/>
                </a:solidFill>
                <a:latin typeface="Courier New"/>
                <a:cs typeface="Courier New"/>
              </a:rPr>
              <a:t>*</a:t>
            </a:r>
            <a:r>
              <a:rPr lang="en-US" dirty="0">
                <a:latin typeface="Courier New"/>
                <a:cs typeface="Courier New"/>
              </a:rPr>
              <a:t> T[</a:t>
            </a:r>
            <a:r>
              <a:rPr lang="en-US" dirty="0" err="1">
                <a:latin typeface="Courier New"/>
                <a:cs typeface="Courier New"/>
              </a:rPr>
              <a:t>i</a:t>
            </a:r>
            <a:r>
              <a:rPr lang="en-US" dirty="0">
                <a:latin typeface="Courier New"/>
                <a:cs typeface="Courier New"/>
              </a:rPr>
              <a:t>])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3180094" y="2766335"/>
            <a:ext cx="354437" cy="295338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 flipV="1">
            <a:off x="3938198" y="2766336"/>
            <a:ext cx="127990" cy="294353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14" idx="1"/>
          </p:cNvCxnSpPr>
          <p:nvPr/>
        </p:nvCxnSpPr>
        <p:spPr>
          <a:xfrm flipH="1" flipV="1">
            <a:off x="4656917" y="2894315"/>
            <a:ext cx="1530975" cy="25005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Left Bracket 13"/>
          <p:cNvSpPr/>
          <p:nvPr/>
        </p:nvSpPr>
        <p:spPr>
          <a:xfrm rot="5400000">
            <a:off x="6064833" y="3888477"/>
            <a:ext cx="246118" cy="3258857"/>
          </a:xfrm>
          <a:prstGeom prst="leftBracket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/>
          <p:cNvCxnSpPr>
            <a:stCxn id="23" idx="1"/>
            <a:endCxn id="6" idx="3"/>
          </p:cNvCxnSpPr>
          <p:nvPr/>
        </p:nvCxnSpPr>
        <p:spPr>
          <a:xfrm flipH="1" flipV="1">
            <a:off x="5738779" y="2638315"/>
            <a:ext cx="1148098" cy="1646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6886877" y="2470115"/>
            <a:ext cx="2080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/>
                <a:cs typeface="Helvetica"/>
              </a:rPr>
              <a:t>p</a:t>
            </a:r>
            <a:r>
              <a:rPr lang="en-US" dirty="0" smtClean="0">
                <a:latin typeface="Helvetica"/>
                <a:cs typeface="Helvetica"/>
              </a:rPr>
              <a:t>hase component</a:t>
            </a:r>
            <a:endParaRPr lang="en-US" dirty="0">
              <a:latin typeface="Helvetica"/>
              <a:cs typeface="Helvetica"/>
            </a:endParaRP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5"/>
          <a:srcRect l="6111" t="5897" r="7286" b="5627"/>
          <a:stretch/>
        </p:blipFill>
        <p:spPr>
          <a:xfrm>
            <a:off x="6085825" y="3069651"/>
            <a:ext cx="2863726" cy="1950423"/>
          </a:xfrm>
          <a:prstGeom prst="rect">
            <a:avLst/>
          </a:prstGeom>
        </p:spPr>
      </p:pic>
      <p:cxnSp>
        <p:nvCxnSpPr>
          <p:cNvPr id="31" name="Straight Arrow Connector 30"/>
          <p:cNvCxnSpPr/>
          <p:nvPr/>
        </p:nvCxnSpPr>
        <p:spPr>
          <a:xfrm>
            <a:off x="6291269" y="4006755"/>
            <a:ext cx="955013" cy="984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9379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4" grpId="0" animBg="1"/>
      <p:bldP spid="2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 smtClean="0">
                <a:cs typeface="Helvetica"/>
              </a:rPr>
              <a:t>Frequency domain analysis</a:t>
            </a:r>
            <a:r>
              <a:rPr lang="en-US" sz="4000" dirty="0" smtClean="0">
                <a:latin typeface="Helvetica"/>
                <a:cs typeface="Helvetica"/>
              </a:rPr>
              <a:t/>
            </a:r>
            <a:br>
              <a:rPr lang="en-US" sz="4000" dirty="0" smtClean="0">
                <a:latin typeface="Helvetica"/>
                <a:cs typeface="Helvetica"/>
              </a:rPr>
            </a:br>
            <a:r>
              <a:rPr lang="en-US" sz="2700" dirty="0" smtClean="0">
                <a:solidFill>
                  <a:schemeClr val="bg1">
                    <a:lumMod val="50000"/>
                  </a:schemeClr>
                </a:solidFill>
                <a:cs typeface="Helvetica"/>
              </a:rPr>
              <a:t>The summation of sinusoids</a:t>
            </a:r>
            <a:endParaRPr lang="en-US" sz="2700" dirty="0">
              <a:latin typeface="Helvetica"/>
              <a:cs typeface="Helvetica"/>
            </a:endParaRPr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40" t="25424" r="45973" b="28813"/>
          <a:stretch>
            <a:fillRect/>
          </a:stretch>
        </p:blipFill>
        <p:spPr>
          <a:xfrm>
            <a:off x="451252" y="2957224"/>
            <a:ext cx="2752725" cy="21717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" name="Group 28"/>
          <p:cNvGrpSpPr>
            <a:grpSpLocks/>
          </p:cNvGrpSpPr>
          <p:nvPr/>
        </p:nvGrpSpPr>
        <p:grpSpPr bwMode="auto">
          <a:xfrm>
            <a:off x="4525337" y="1343901"/>
            <a:ext cx="3883025" cy="1014413"/>
            <a:chOff x="2832" y="1076"/>
            <a:chExt cx="2446" cy="639"/>
          </a:xfrm>
        </p:grpSpPr>
        <p:pic>
          <p:nvPicPr>
            <p:cNvPr id="10" name="Picture 9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635" t="25262" r="34146" b="26787"/>
            <a:stretch>
              <a:fillRect/>
            </a:stretch>
          </p:blipFill>
          <p:spPr bwMode="auto">
            <a:xfrm>
              <a:off x="2832" y="1076"/>
              <a:ext cx="835" cy="6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aphicFrame>
          <p:nvGraphicFramePr>
            <p:cNvPr id="11" name="Object 1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888663404"/>
                </p:ext>
              </p:extLst>
            </p:nvPr>
          </p:nvGraphicFramePr>
          <p:xfrm>
            <a:off x="3922" y="1205"/>
            <a:ext cx="1356" cy="38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23" name="Equation" r:id="rId5" imgW="850900" imgH="241300" progId="Equation.3">
                    <p:embed/>
                  </p:oleObj>
                </mc:Choice>
                <mc:Fallback>
                  <p:oleObj name="Equation" r:id="rId5" imgW="850900" imgH="2413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22" y="1205"/>
                          <a:ext cx="1356" cy="38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rgbClr val="000000">
                                    <a:alpha val="74998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2" name="Group 24"/>
          <p:cNvGrpSpPr>
            <a:grpSpLocks/>
          </p:cNvGrpSpPr>
          <p:nvPr/>
        </p:nvGrpSpPr>
        <p:grpSpPr bwMode="auto">
          <a:xfrm>
            <a:off x="4525337" y="2366550"/>
            <a:ext cx="3978275" cy="1046163"/>
            <a:chOff x="2832" y="1776"/>
            <a:chExt cx="2506" cy="659"/>
          </a:xfrm>
        </p:grpSpPr>
        <p:pic>
          <p:nvPicPr>
            <p:cNvPr id="13" name="Picture 11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398" t="26315" r="34775" b="26286"/>
            <a:stretch>
              <a:fillRect/>
            </a:stretch>
          </p:blipFill>
          <p:spPr bwMode="auto">
            <a:xfrm>
              <a:off x="2832" y="1776"/>
              <a:ext cx="835" cy="6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aphicFrame>
          <p:nvGraphicFramePr>
            <p:cNvPr id="14" name="Object 1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394301809"/>
                </p:ext>
              </p:extLst>
            </p:nvPr>
          </p:nvGraphicFramePr>
          <p:xfrm>
            <a:off x="3922" y="1935"/>
            <a:ext cx="1416" cy="34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24" name="Equation" r:id="rId8" imgW="888840" imgH="215640" progId="Equation.3">
                    <p:embed/>
                  </p:oleObj>
                </mc:Choice>
                <mc:Fallback>
                  <p:oleObj name="Equation" r:id="rId8" imgW="888840" imgH="2156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22" y="1935"/>
                          <a:ext cx="1416" cy="34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rgbClr val="000000">
                                    <a:alpha val="74998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5" name="Group 25"/>
          <p:cNvGrpSpPr>
            <a:grpSpLocks/>
          </p:cNvGrpSpPr>
          <p:nvPr/>
        </p:nvGrpSpPr>
        <p:grpSpPr bwMode="auto">
          <a:xfrm>
            <a:off x="4525336" y="3429470"/>
            <a:ext cx="3962400" cy="1046163"/>
            <a:chOff x="2832" y="2644"/>
            <a:chExt cx="2496" cy="659"/>
          </a:xfrm>
        </p:grpSpPr>
        <p:pic>
          <p:nvPicPr>
            <p:cNvPr id="16" name="Picture 13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398" t="26315" r="34775" b="28070"/>
            <a:stretch>
              <a:fillRect/>
            </a:stretch>
          </p:blipFill>
          <p:spPr bwMode="auto">
            <a:xfrm>
              <a:off x="2832" y="2644"/>
              <a:ext cx="835" cy="6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aphicFrame>
          <p:nvGraphicFramePr>
            <p:cNvPr id="17" name="Object 2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000797898"/>
                </p:ext>
              </p:extLst>
            </p:nvPr>
          </p:nvGraphicFramePr>
          <p:xfrm>
            <a:off x="3932" y="2792"/>
            <a:ext cx="1396" cy="3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25" name="Equation" r:id="rId11" imgW="876240" imgH="228600" progId="Equation.3">
                    <p:embed/>
                  </p:oleObj>
                </mc:Choice>
                <mc:Fallback>
                  <p:oleObj name="Equation" r:id="rId11" imgW="876240" imgH="2286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32" y="2792"/>
                          <a:ext cx="1396" cy="36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rgbClr val="000000">
                                    <a:alpha val="74998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8" name="Group 30"/>
          <p:cNvGrpSpPr>
            <a:grpSpLocks/>
          </p:cNvGrpSpPr>
          <p:nvPr/>
        </p:nvGrpSpPr>
        <p:grpSpPr bwMode="auto">
          <a:xfrm>
            <a:off x="4503085" y="4522907"/>
            <a:ext cx="4572000" cy="1409700"/>
            <a:chOff x="2832" y="3432"/>
            <a:chExt cx="2880" cy="888"/>
          </a:xfrm>
        </p:grpSpPr>
        <p:pic>
          <p:nvPicPr>
            <p:cNvPr id="19" name="Picture 15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368" t="25227" r="33908" b="25227"/>
            <a:stretch>
              <a:fillRect/>
            </a:stretch>
          </p:blipFill>
          <p:spPr bwMode="auto">
            <a:xfrm>
              <a:off x="2832" y="3661"/>
              <a:ext cx="835" cy="6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aphicFrame>
          <p:nvGraphicFramePr>
            <p:cNvPr id="20" name="Object 2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874662132"/>
                </p:ext>
              </p:extLst>
            </p:nvPr>
          </p:nvGraphicFramePr>
          <p:xfrm>
            <a:off x="3932" y="3806"/>
            <a:ext cx="1780" cy="3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26" name="Equation" r:id="rId14" imgW="1117440" imgH="228600" progId="Equation.3">
                    <p:embed/>
                  </p:oleObj>
                </mc:Choice>
                <mc:Fallback>
                  <p:oleObj name="Equation" r:id="rId14" imgW="1117440" imgH="2286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32" y="3806"/>
                          <a:ext cx="1780" cy="36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rgbClr val="000000">
                                    <a:alpha val="74998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1" name="Object 22"/>
            <p:cNvGraphicFramePr>
              <a:graphicFrameLocks noChangeAspect="1"/>
            </p:cNvGraphicFramePr>
            <p:nvPr/>
          </p:nvGraphicFramePr>
          <p:xfrm>
            <a:off x="3128" y="3432"/>
            <a:ext cx="223" cy="12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27" name="Equation" r:id="rId16" imgW="139680" imgH="75960" progId="Equation.3">
                    <p:embed/>
                  </p:oleObj>
                </mc:Choice>
                <mc:Fallback>
                  <p:oleObj name="Equation" r:id="rId16" imgW="139680" imgH="7596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28" y="3432"/>
                          <a:ext cx="223" cy="12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rgbClr val="000000">
                                    <a:alpha val="74998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2" name="Rectangle 21"/>
          <p:cNvSpPr/>
          <p:nvPr/>
        </p:nvSpPr>
        <p:spPr>
          <a:xfrm>
            <a:off x="169219" y="1282557"/>
            <a:ext cx="4572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latin typeface="Helvetica"/>
                <a:cs typeface="Helvetica"/>
              </a:rPr>
              <a:t>If you sum an infinite number of weighted sine and cosine waves, you can recreate any complex waveform, such as: human speech, car horn, siren, music, urban soundscapes, etc., etc., etc…</a:t>
            </a:r>
            <a:endParaRPr lang="en-US" i="1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616273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 smtClean="0">
                <a:cs typeface="Helvetica"/>
              </a:rPr>
              <a:t>Frequency domain analysis</a:t>
            </a:r>
            <a:r>
              <a:rPr lang="en-US" sz="4000" dirty="0" smtClean="0">
                <a:latin typeface="Helvetica"/>
                <a:cs typeface="Helvetica"/>
              </a:rPr>
              <a:t/>
            </a:r>
            <a:br>
              <a:rPr lang="en-US" sz="4000" dirty="0" smtClean="0">
                <a:latin typeface="Helvetica"/>
                <a:cs typeface="Helvetica"/>
              </a:rPr>
            </a:br>
            <a:r>
              <a:rPr lang="en-US" sz="2700" dirty="0" smtClean="0">
                <a:solidFill>
                  <a:schemeClr val="bg1">
                    <a:lumMod val="50000"/>
                  </a:schemeClr>
                </a:solidFill>
                <a:cs typeface="Helvetica"/>
              </a:rPr>
              <a:t>The summation of sinusoids</a:t>
            </a:r>
            <a:endParaRPr lang="en-US" sz="2700" dirty="0">
              <a:latin typeface="Helvetica"/>
              <a:cs typeface="Helvetica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169219" y="1282557"/>
            <a:ext cx="87212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Helvetica"/>
                <a:cs typeface="Helvetica"/>
              </a:rPr>
              <a:t>The sound wave generated by a piano note may look complex, but it is simply a combination of 3 sine waves</a:t>
            </a:r>
            <a:endParaRPr lang="en-US" i="1" dirty="0">
              <a:latin typeface="Helvetica"/>
              <a:cs typeface="Helvetica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1416" y="2248321"/>
            <a:ext cx="5501168" cy="378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465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 smtClean="0">
                <a:latin typeface="Helvetica"/>
                <a:cs typeface="Helvetica"/>
              </a:rPr>
              <a:t>Soundscape fundamentals</a:t>
            </a:r>
            <a:br>
              <a:rPr lang="en-US" sz="4000" dirty="0" smtClean="0">
                <a:latin typeface="Helvetica"/>
                <a:cs typeface="Helvetica"/>
              </a:rPr>
            </a:br>
            <a:r>
              <a:rPr lang="en-US" sz="2700" dirty="0" smtClean="0">
                <a:solidFill>
                  <a:schemeClr val="bg1">
                    <a:lumMod val="50000"/>
                  </a:schemeClr>
                </a:solidFill>
                <a:cs typeface="Helvetica"/>
              </a:rPr>
              <a:t>What is sound?</a:t>
            </a:r>
            <a:endParaRPr lang="en-US" sz="2700" dirty="0">
              <a:latin typeface="Helvetica"/>
              <a:cs typeface="Helvetica"/>
            </a:endParaRPr>
          </a:p>
        </p:txBody>
      </p:sp>
      <p:pic>
        <p:nvPicPr>
          <p:cNvPr id="7" name="Picture 6" descr="pressure_wave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007" y="2705060"/>
            <a:ext cx="8223975" cy="2741325"/>
          </a:xfrm>
          <a:prstGeom prst="rect">
            <a:avLst/>
          </a:prstGeom>
        </p:spPr>
      </p:pic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225778" y="1590116"/>
            <a:ext cx="8699738" cy="4770348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000" dirty="0" smtClean="0">
                <a:cs typeface="Helvetica"/>
              </a:rPr>
              <a:t>Sound is the energy transferred when something vibrates in a medium</a:t>
            </a:r>
          </a:p>
          <a:p>
            <a:pPr marL="0" indent="0">
              <a:buNone/>
            </a:pPr>
            <a:endParaRPr lang="en-US" sz="2000" dirty="0" smtClean="0">
              <a:cs typeface="Helvetica"/>
            </a:endParaRPr>
          </a:p>
          <a:p>
            <a:pPr marL="0" indent="0">
              <a:buNone/>
            </a:pPr>
            <a:endParaRPr lang="en-US" sz="2000" dirty="0">
              <a:cs typeface="Helvetica"/>
            </a:endParaRPr>
          </a:p>
          <a:p>
            <a:pPr marL="0" indent="0">
              <a:buNone/>
            </a:pPr>
            <a:endParaRPr lang="en-US" sz="2000" dirty="0"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9231750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 smtClean="0">
                <a:cs typeface="Helvetica"/>
              </a:rPr>
              <a:t>Frequency domain analysis</a:t>
            </a:r>
            <a:r>
              <a:rPr lang="en-US" sz="4000" dirty="0" smtClean="0">
                <a:latin typeface="Helvetica"/>
                <a:cs typeface="Helvetica"/>
              </a:rPr>
              <a:t/>
            </a:r>
            <a:br>
              <a:rPr lang="en-US" sz="4000" dirty="0" smtClean="0">
                <a:latin typeface="Helvetica"/>
                <a:cs typeface="Helvetica"/>
              </a:rPr>
            </a:br>
            <a:r>
              <a:rPr lang="en-US" sz="2700" dirty="0" smtClean="0">
                <a:solidFill>
                  <a:schemeClr val="bg1">
                    <a:lumMod val="50000"/>
                  </a:schemeClr>
                </a:solidFill>
                <a:cs typeface="Helvetica"/>
              </a:rPr>
              <a:t>The summation of sinusoids</a:t>
            </a:r>
            <a:endParaRPr lang="en-US" sz="2700" dirty="0">
              <a:latin typeface="Helvetica"/>
              <a:cs typeface="Helvetica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169219" y="1282557"/>
            <a:ext cx="87212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Helvetica"/>
                <a:cs typeface="Helvetica"/>
              </a:rPr>
              <a:t>Take a look at this gif showing the decomposition (and Fourier transform) of a square wave:</a:t>
            </a:r>
            <a:endParaRPr lang="en-US" i="1" dirty="0">
              <a:latin typeface="Helvetica"/>
              <a:cs typeface="Helvetica"/>
            </a:endParaRPr>
          </a:p>
        </p:txBody>
      </p:sp>
      <p:pic>
        <p:nvPicPr>
          <p:cNvPr id="5" name="Picture 4" descr="Fourier_transform_time_and_frequency_domains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9428" y="1942373"/>
            <a:ext cx="5317625" cy="425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803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 smtClean="0">
                <a:cs typeface="Helvetica"/>
              </a:rPr>
              <a:t>Frequency domain analysis</a:t>
            </a:r>
            <a:r>
              <a:rPr lang="en-US" sz="4000" dirty="0" smtClean="0">
                <a:latin typeface="Helvetica"/>
                <a:cs typeface="Helvetica"/>
              </a:rPr>
              <a:t/>
            </a:r>
            <a:br>
              <a:rPr lang="en-US" sz="4000" dirty="0" smtClean="0">
                <a:latin typeface="Helvetica"/>
                <a:cs typeface="Helvetica"/>
              </a:rPr>
            </a:br>
            <a:r>
              <a:rPr lang="en-US" sz="2700" dirty="0" smtClean="0">
                <a:solidFill>
                  <a:schemeClr val="bg1">
                    <a:lumMod val="50000"/>
                  </a:schemeClr>
                </a:solidFill>
                <a:cs typeface="Helvetica"/>
              </a:rPr>
              <a:t>The summation of sinusoids</a:t>
            </a:r>
            <a:endParaRPr lang="en-US" sz="2700" dirty="0">
              <a:latin typeface="Helvetica"/>
              <a:cs typeface="Helvetica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169219" y="1282557"/>
            <a:ext cx="872126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Helvetica"/>
                <a:cs typeface="Helvetica"/>
              </a:rPr>
              <a:t>Thought of in another way, the combination of simple sinusoids can be represented as a set of rotating circles of different sizes, where:</a:t>
            </a:r>
          </a:p>
          <a:p>
            <a:endParaRPr lang="en-US" dirty="0" smtClean="0">
              <a:latin typeface="Helvetica"/>
              <a:cs typeface="Helvetica"/>
            </a:endParaRPr>
          </a:p>
          <a:p>
            <a:pPr marL="742950" lvl="1" indent="-285750">
              <a:buFont typeface="Arial"/>
              <a:buChar char="•"/>
            </a:pPr>
            <a:r>
              <a:rPr lang="en-US" i="1" dirty="0" smtClean="0">
                <a:latin typeface="Helvetica"/>
                <a:cs typeface="Helvetica"/>
              </a:rPr>
              <a:t>Its size = the sinusoids amplitude</a:t>
            </a:r>
          </a:p>
          <a:p>
            <a:pPr marL="742950" lvl="1" indent="-285750">
              <a:buFont typeface="Arial"/>
              <a:buChar char="•"/>
            </a:pPr>
            <a:r>
              <a:rPr lang="en-US" i="1" dirty="0" smtClean="0">
                <a:latin typeface="Helvetica"/>
                <a:cs typeface="Helvetica"/>
              </a:rPr>
              <a:t>Its rotational speed = the sinusoids frequency</a:t>
            </a:r>
            <a:endParaRPr lang="en-US" i="1" dirty="0">
              <a:latin typeface="Helvetica"/>
              <a:cs typeface="Helvetica"/>
            </a:endParaRPr>
          </a:p>
        </p:txBody>
      </p:sp>
      <p:pic>
        <p:nvPicPr>
          <p:cNvPr id="4" name="Picture 3" descr="circles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366" y="2826471"/>
            <a:ext cx="6299268" cy="279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943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 smtClean="0">
                <a:latin typeface="Helvetica"/>
                <a:cs typeface="Helvetica"/>
              </a:rPr>
              <a:t>Soundscape fundamentals</a:t>
            </a:r>
            <a:br>
              <a:rPr lang="en-US" sz="4000" dirty="0" smtClean="0">
                <a:latin typeface="Helvetica"/>
                <a:cs typeface="Helvetica"/>
              </a:rPr>
            </a:br>
            <a:r>
              <a:rPr lang="en-US" sz="2700" dirty="0" smtClean="0">
                <a:solidFill>
                  <a:schemeClr val="bg1">
                    <a:lumMod val="50000"/>
                  </a:schemeClr>
                </a:solidFill>
                <a:cs typeface="Helvetica"/>
              </a:rPr>
              <a:t>Sound pressure level</a:t>
            </a:r>
            <a:endParaRPr lang="en-US" sz="2700" dirty="0">
              <a:latin typeface="Helvetica"/>
              <a:cs typeface="Helvetica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721" y="1449526"/>
            <a:ext cx="6006910" cy="4450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7641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 smtClean="0">
                <a:latin typeface="Helvetica"/>
                <a:cs typeface="Helvetica"/>
              </a:rPr>
              <a:t>Soundscape fundamentals</a:t>
            </a:r>
            <a:br>
              <a:rPr lang="en-US" sz="4000" dirty="0" smtClean="0">
                <a:latin typeface="Helvetica"/>
                <a:cs typeface="Helvetica"/>
              </a:rPr>
            </a:br>
            <a:r>
              <a:rPr lang="en-US" sz="2700" dirty="0" smtClean="0">
                <a:solidFill>
                  <a:schemeClr val="bg1">
                    <a:lumMod val="50000"/>
                  </a:schemeClr>
                </a:solidFill>
                <a:cs typeface="Helvetica"/>
              </a:rPr>
              <a:t>Audible frequency range</a:t>
            </a:r>
            <a:endParaRPr lang="en-US" sz="2700" dirty="0">
              <a:latin typeface="Helvetica"/>
              <a:cs typeface="Helvetica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0260" y="1248686"/>
            <a:ext cx="4495580" cy="436062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127168"/>
            <a:ext cx="4227160" cy="25362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919394"/>
            <a:ext cx="4365612" cy="1721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070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 smtClean="0">
                <a:latin typeface="Helvetica"/>
                <a:cs typeface="Helvetica"/>
              </a:rPr>
              <a:t>Soundscape fundamentals</a:t>
            </a:r>
            <a:br>
              <a:rPr lang="en-US" sz="4000" dirty="0" smtClean="0">
                <a:latin typeface="Helvetica"/>
                <a:cs typeface="Helvetica"/>
              </a:rPr>
            </a:br>
            <a:r>
              <a:rPr lang="en-US" sz="2700" dirty="0" smtClean="0">
                <a:solidFill>
                  <a:schemeClr val="bg1">
                    <a:lumMod val="50000"/>
                  </a:schemeClr>
                </a:solidFill>
                <a:cs typeface="Helvetica"/>
              </a:rPr>
              <a:t>Equal loudness contours</a:t>
            </a:r>
            <a:endParaRPr lang="en-US" sz="2700" dirty="0">
              <a:latin typeface="Helvetica"/>
              <a:cs typeface="Helvetica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4118"/>
          <a:stretch/>
        </p:blipFill>
        <p:spPr>
          <a:xfrm>
            <a:off x="1251909" y="1270093"/>
            <a:ext cx="6640182" cy="4768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9697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 smtClean="0">
                <a:latin typeface="Helvetica"/>
                <a:cs typeface="Helvetica"/>
              </a:rPr>
              <a:t>Soundscape fundamentals</a:t>
            </a:r>
            <a:br>
              <a:rPr lang="en-US" sz="4000" dirty="0" smtClean="0">
                <a:latin typeface="Helvetica"/>
                <a:cs typeface="Helvetica"/>
              </a:rPr>
            </a:br>
            <a:r>
              <a:rPr lang="en-US" sz="2700" dirty="0" err="1" smtClean="0">
                <a:solidFill>
                  <a:schemeClr val="bg1">
                    <a:lumMod val="50000"/>
                  </a:schemeClr>
                </a:solidFill>
                <a:cs typeface="Helvetica"/>
              </a:rPr>
              <a:t>Presbycusis</a:t>
            </a:r>
            <a:r>
              <a:rPr lang="en-US" sz="2700" dirty="0">
                <a:solidFill>
                  <a:schemeClr val="bg1">
                    <a:lumMod val="50000"/>
                  </a:schemeClr>
                </a:solidFill>
                <a:cs typeface="Helvetica"/>
              </a:rPr>
              <a:t> </a:t>
            </a:r>
            <a:r>
              <a:rPr lang="en-US" sz="2700" dirty="0" smtClean="0">
                <a:solidFill>
                  <a:schemeClr val="bg1">
                    <a:lumMod val="50000"/>
                  </a:schemeClr>
                </a:solidFill>
                <a:cs typeface="Helvetica"/>
              </a:rPr>
              <a:t>- age related hearing loss </a:t>
            </a:r>
            <a:endParaRPr lang="en-US" sz="2700" dirty="0">
              <a:latin typeface="Helvetica"/>
              <a:cs typeface="Helvetic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5778" y="1590116"/>
            <a:ext cx="8699738" cy="4770348"/>
          </a:xfrm>
        </p:spPr>
        <p:txBody>
          <a:bodyPr anchor="t">
            <a:normAutofit/>
          </a:bodyPr>
          <a:lstStyle/>
          <a:p>
            <a:r>
              <a:rPr lang="en-US" sz="2000" dirty="0" smtClean="0">
                <a:cs typeface="Helvetica"/>
              </a:rPr>
              <a:t>Auditory systems sensitivity of high frequency sound degrades over time</a:t>
            </a:r>
          </a:p>
          <a:p>
            <a:endParaRPr lang="en-US" sz="2000" dirty="0" smtClean="0">
              <a:cs typeface="Helvetica"/>
            </a:endParaRPr>
          </a:p>
          <a:p>
            <a:r>
              <a:rPr lang="en-US" sz="2000" dirty="0" smtClean="0">
                <a:cs typeface="Helvetica"/>
              </a:rPr>
              <a:t>Hearing damage also results in high frequency losses</a:t>
            </a:r>
          </a:p>
          <a:p>
            <a:endParaRPr lang="en-US" sz="2000" dirty="0">
              <a:cs typeface="Helvetica"/>
            </a:endParaRPr>
          </a:p>
          <a:p>
            <a:r>
              <a:rPr lang="en-US" sz="2000" dirty="0" smtClean="0">
                <a:cs typeface="Helvetica"/>
              </a:rPr>
              <a:t>How young are your ears…</a:t>
            </a:r>
          </a:p>
          <a:p>
            <a:pPr marL="0" indent="0">
              <a:buNone/>
            </a:pPr>
            <a:endParaRPr lang="en-US" sz="2000" dirty="0" smtClean="0">
              <a:cs typeface="Helvetica"/>
            </a:endParaRPr>
          </a:p>
          <a:p>
            <a:pPr marL="0" indent="0">
              <a:buNone/>
            </a:pPr>
            <a:endParaRPr lang="en-US" sz="2000" dirty="0" smtClean="0">
              <a:cs typeface="Helvetica"/>
            </a:endParaRPr>
          </a:p>
          <a:p>
            <a:pPr marL="0" indent="0">
              <a:buNone/>
            </a:pPr>
            <a:endParaRPr lang="en-US" sz="2000" dirty="0" smtClean="0">
              <a:cs typeface="Helvetica"/>
            </a:endParaRPr>
          </a:p>
          <a:p>
            <a:pPr marL="0" indent="0">
              <a:buNone/>
            </a:pPr>
            <a:endParaRPr lang="en-US" sz="2000" dirty="0"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6426458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 smtClean="0">
                <a:latin typeface="Helvetica"/>
                <a:cs typeface="Helvetica"/>
              </a:rPr>
              <a:t>Soundscape fundamentals</a:t>
            </a:r>
            <a:br>
              <a:rPr lang="en-US" sz="4000" dirty="0" smtClean="0">
                <a:latin typeface="Helvetica"/>
                <a:cs typeface="Helvetica"/>
              </a:rPr>
            </a:br>
            <a:r>
              <a:rPr lang="en-US" sz="2700" dirty="0" err="1" smtClean="0">
                <a:solidFill>
                  <a:schemeClr val="bg1">
                    <a:lumMod val="50000"/>
                  </a:schemeClr>
                </a:solidFill>
                <a:cs typeface="Helvetica"/>
              </a:rPr>
              <a:t>Presbycusis</a:t>
            </a:r>
            <a:r>
              <a:rPr lang="en-US" sz="2700" dirty="0">
                <a:solidFill>
                  <a:schemeClr val="bg1">
                    <a:lumMod val="50000"/>
                  </a:schemeClr>
                </a:solidFill>
                <a:cs typeface="Helvetica"/>
              </a:rPr>
              <a:t> </a:t>
            </a:r>
            <a:r>
              <a:rPr lang="en-US" sz="2700" dirty="0" smtClean="0">
                <a:solidFill>
                  <a:schemeClr val="bg1">
                    <a:lumMod val="50000"/>
                  </a:schemeClr>
                </a:solidFill>
                <a:cs typeface="Helvetica"/>
              </a:rPr>
              <a:t>- age related hearing loss </a:t>
            </a:r>
            <a:endParaRPr lang="en-US" sz="2700" dirty="0">
              <a:latin typeface="Helvetica"/>
              <a:cs typeface="Helvetic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5778" y="1590116"/>
            <a:ext cx="8699738" cy="4770348"/>
          </a:xfrm>
        </p:spPr>
        <p:txBody>
          <a:bodyPr anchor="t">
            <a:normAutofit/>
          </a:bodyPr>
          <a:lstStyle/>
          <a:p>
            <a:r>
              <a:rPr lang="en-US" sz="2000" dirty="0" smtClean="0">
                <a:cs typeface="Helvetica"/>
              </a:rPr>
              <a:t>The evil mosquito anti loitering device</a:t>
            </a:r>
          </a:p>
          <a:p>
            <a:endParaRPr lang="en-US" sz="2000" dirty="0" smtClean="0">
              <a:cs typeface="Helvetica"/>
            </a:endParaRPr>
          </a:p>
          <a:p>
            <a:pPr marL="0" indent="0">
              <a:buNone/>
            </a:pPr>
            <a:endParaRPr lang="en-US" sz="2000" dirty="0" smtClean="0">
              <a:cs typeface="Helvetica"/>
            </a:endParaRPr>
          </a:p>
          <a:p>
            <a:pPr marL="0" indent="0">
              <a:buNone/>
            </a:pPr>
            <a:endParaRPr lang="en-US" sz="2000" dirty="0" smtClean="0">
              <a:cs typeface="Helvetica"/>
            </a:endParaRPr>
          </a:p>
          <a:p>
            <a:pPr marL="0" indent="0">
              <a:buNone/>
            </a:pPr>
            <a:endParaRPr lang="en-US" sz="2000" dirty="0" smtClean="0">
              <a:cs typeface="Helvetica"/>
            </a:endParaRPr>
          </a:p>
          <a:p>
            <a:pPr marL="0" indent="0">
              <a:buNone/>
            </a:pPr>
            <a:endParaRPr lang="en-US" sz="2000" dirty="0">
              <a:cs typeface="Helvetica"/>
            </a:endParaRPr>
          </a:p>
        </p:txBody>
      </p:sp>
      <p:pic>
        <p:nvPicPr>
          <p:cNvPr id="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804" y="2732051"/>
            <a:ext cx="3725807" cy="24842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6536" y="2029485"/>
            <a:ext cx="2564781" cy="2846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6" name="Picture 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1545" y="3314313"/>
            <a:ext cx="1952625" cy="2592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0730" y="4464477"/>
            <a:ext cx="2706611" cy="18044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8" name="Picture 5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40" r="24110"/>
          <a:stretch/>
        </p:blipFill>
        <p:spPr bwMode="auto">
          <a:xfrm>
            <a:off x="7576633" y="1272130"/>
            <a:ext cx="1462049" cy="20050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697711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 smtClean="0">
                <a:latin typeface="Helvetica"/>
                <a:cs typeface="Helvetica"/>
              </a:rPr>
              <a:t>Soundscape fundamentals</a:t>
            </a:r>
            <a:br>
              <a:rPr lang="en-US" sz="4000" dirty="0" smtClean="0">
                <a:latin typeface="Helvetica"/>
                <a:cs typeface="Helvetica"/>
              </a:rPr>
            </a:br>
            <a:r>
              <a:rPr lang="en-US" sz="2700" dirty="0" smtClean="0">
                <a:solidFill>
                  <a:schemeClr val="bg1">
                    <a:lumMod val="50000"/>
                  </a:schemeClr>
                </a:solidFill>
                <a:cs typeface="Helvetica"/>
              </a:rPr>
              <a:t>Masking</a:t>
            </a:r>
            <a:endParaRPr lang="en-US" sz="2700" dirty="0">
              <a:latin typeface="Helvetica"/>
              <a:cs typeface="Helvetic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5778" y="1590116"/>
            <a:ext cx="8699738" cy="4770348"/>
          </a:xfrm>
        </p:spPr>
        <p:txBody>
          <a:bodyPr anchor="t">
            <a:normAutofit/>
          </a:bodyPr>
          <a:lstStyle/>
          <a:p>
            <a:r>
              <a:rPr lang="en-US" sz="2000" dirty="0" smtClean="0">
                <a:cs typeface="Helvetica"/>
              </a:rPr>
              <a:t>Unwanted noise can be masked by more pleasant sounds</a:t>
            </a:r>
          </a:p>
          <a:p>
            <a:endParaRPr lang="en-US" sz="2000" dirty="0" smtClean="0">
              <a:cs typeface="Helvetica"/>
            </a:endParaRPr>
          </a:p>
          <a:p>
            <a:r>
              <a:rPr lang="en-US" sz="2000" dirty="0" smtClean="0">
                <a:cs typeface="Helvetica"/>
              </a:rPr>
              <a:t>Waterfalls/streams are effective at masking traffic noise</a:t>
            </a:r>
          </a:p>
          <a:p>
            <a:pPr marL="0" indent="0">
              <a:buNone/>
            </a:pPr>
            <a:endParaRPr lang="en-US" sz="2000" dirty="0">
              <a:cs typeface="Helvetica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0016" y="3098717"/>
            <a:ext cx="3146682" cy="213524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80152" y="3048014"/>
            <a:ext cx="2970081" cy="2227561"/>
          </a:xfrm>
          <a:prstGeom prst="rect">
            <a:avLst/>
          </a:prstGeom>
        </p:spPr>
      </p:pic>
      <p:pic>
        <p:nvPicPr>
          <p:cNvPr id="6" name="traffic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725533" y="5282764"/>
            <a:ext cx="812800" cy="812800"/>
          </a:xfrm>
          <a:prstGeom prst="rect">
            <a:avLst/>
          </a:prstGeom>
        </p:spPr>
      </p:pic>
      <p:pic>
        <p:nvPicPr>
          <p:cNvPr id="7" name="traffic_fountain.mp3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665668" y="5282765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6984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4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" fill="hold">
                      <p:stCondLst>
                        <p:cond delay="0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8" dur="1820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2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seq concurrent="1" nextAc="seek">
              <p:cTn id="30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1" fill="hold">
                      <p:stCondLst>
                        <p:cond delay="0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4" dur="1820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>
                <p:cTn id="3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30942</TotalTime>
  <Words>1010</Words>
  <Application>Microsoft Macintosh PowerPoint</Application>
  <PresentationFormat>On-screen Show (4:3)</PresentationFormat>
  <Paragraphs>160</Paragraphs>
  <Slides>31</Slides>
  <Notes>2</Notes>
  <HiddenSlides>12</HiddenSlides>
  <MMClips>2</MMClips>
  <ScaleCrop>false</ScaleCrop>
  <HeadingPairs>
    <vt:vector size="6" baseType="variant">
      <vt:variant>
        <vt:lpstr>Theme</vt:lpstr>
      </vt:variant>
      <vt:variant>
        <vt:i4>2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Office Theme</vt:lpstr>
      <vt:lpstr>1_Office Theme</vt:lpstr>
      <vt:lpstr>Microsoft Equation</vt:lpstr>
      <vt:lpstr>Equation</vt:lpstr>
      <vt:lpstr>SONYC – Sounds of New York City Hardware/Sensor Design &amp; Data Collection GX 9004.005</vt:lpstr>
      <vt:lpstr>Soundscape fundamentals Sensors &amp; transducers</vt:lpstr>
      <vt:lpstr>Soundscape fundamentals What is sound?</vt:lpstr>
      <vt:lpstr>Soundscape fundamentals Sound pressure level</vt:lpstr>
      <vt:lpstr>Soundscape fundamentals Audible frequency range</vt:lpstr>
      <vt:lpstr>Soundscape fundamentals Equal loudness contours</vt:lpstr>
      <vt:lpstr>Soundscape fundamentals Presbycusis - age related hearing loss </vt:lpstr>
      <vt:lpstr>Soundscape fundamentals Presbycusis - age related hearing loss </vt:lpstr>
      <vt:lpstr>Soundscape fundamentals Masking</vt:lpstr>
      <vt:lpstr>Measuring soundscape data Sound level data – weighted SPL</vt:lpstr>
      <vt:lpstr>Measuring soundscape data Sound level data – statistical SPL</vt:lpstr>
      <vt:lpstr>Measuring soundscape data Sound level data – LAeq</vt:lpstr>
      <vt:lpstr>Measuring soundscape data Sound level data – Day, evening, night SPL</vt:lpstr>
      <vt:lpstr>Measuring soundscape data Soundscape evaluation - annoyance</vt:lpstr>
      <vt:lpstr>Measuring soundscape data Soundscape evaluation – semantic differentials</vt:lpstr>
      <vt:lpstr>Measuring soundscape data Digital audio data – sampling (ADC)</vt:lpstr>
      <vt:lpstr>Measuring soundscape data Digital audio data – bit depth</vt:lpstr>
      <vt:lpstr>Designing acoustic sensors Microphone types – condenser</vt:lpstr>
      <vt:lpstr>Designing acoustic sensors Microphone types – electret</vt:lpstr>
      <vt:lpstr>Designing acoustic sensors Microphone types – MEMS</vt:lpstr>
      <vt:lpstr>Designing acoustic sensors Microphone characteristics – sensitivity, noise floor, SNR</vt:lpstr>
      <vt:lpstr>Designing acoustic sensors Microphone characteristics – frequency response</vt:lpstr>
      <vt:lpstr>Designing acoustic sensors Calibration – why do we need calibrated data?</vt:lpstr>
      <vt:lpstr>Designing acoustic sensors Calibration – frequency/level response compensation</vt:lpstr>
      <vt:lpstr>Frequency domain analysis Fourier's Theorem</vt:lpstr>
      <vt:lpstr>Frequency domain analysis The summation of sinusoids</vt:lpstr>
      <vt:lpstr>Frequency domain analysis The summation of sinusoids</vt:lpstr>
      <vt:lpstr>Frequency domain analysis The summation of sinusoids</vt:lpstr>
      <vt:lpstr>Frequency domain analysis The summation of sinusoids</vt:lpstr>
      <vt:lpstr>Frequency domain analysis The summation of sinusoids</vt:lpstr>
      <vt:lpstr>Frequency domain analysis The summation of sinusoids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CUSP Briefing  for Deputy Mayor Robert Steel May 18, 2012</dc:title>
  <dc:creator>JNC;sek9</dc:creator>
  <cp:lastModifiedBy>Charlie</cp:lastModifiedBy>
  <cp:revision>724</cp:revision>
  <cp:lastPrinted>2014-01-22T18:59:44Z</cp:lastPrinted>
  <dcterms:created xsi:type="dcterms:W3CDTF">2006-08-16T00:00:00Z</dcterms:created>
  <dcterms:modified xsi:type="dcterms:W3CDTF">2016-05-20T00:39:20Z</dcterms:modified>
</cp:coreProperties>
</file>